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51" r:id="rId1"/>
    <p:sldMasterId id="2147483869" r:id="rId2"/>
  </p:sldMasterIdLst>
  <p:notesMasterIdLst>
    <p:notesMasterId r:id="rId23"/>
  </p:notesMasterIdLst>
  <p:handoutMasterIdLst>
    <p:handoutMasterId r:id="rId24"/>
  </p:handoutMasterIdLst>
  <p:sldIdLst>
    <p:sldId id="256" r:id="rId3"/>
    <p:sldId id="1035" r:id="rId4"/>
    <p:sldId id="258" r:id="rId5"/>
    <p:sldId id="1033" r:id="rId6"/>
    <p:sldId id="1036" r:id="rId7"/>
    <p:sldId id="1014" r:id="rId8"/>
    <p:sldId id="1021" r:id="rId9"/>
    <p:sldId id="1040" r:id="rId10"/>
    <p:sldId id="1024" r:id="rId11"/>
    <p:sldId id="1027" r:id="rId12"/>
    <p:sldId id="1029" r:id="rId13"/>
    <p:sldId id="1032" r:id="rId14"/>
    <p:sldId id="1037" r:id="rId15"/>
    <p:sldId id="1038" r:id="rId16"/>
    <p:sldId id="1042" r:id="rId17"/>
    <p:sldId id="1041" r:id="rId18"/>
    <p:sldId id="1043" r:id="rId19"/>
    <p:sldId id="1018" r:id="rId20"/>
    <p:sldId id="1020" r:id="rId21"/>
    <p:sldId id="103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F1DE"/>
    <a:srgbClr val="00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893" autoAdjust="0"/>
  </p:normalViewPr>
  <p:slideViewPr>
    <p:cSldViewPr snapToGrid="0">
      <p:cViewPr varScale="1">
        <p:scale>
          <a:sx n="128" d="100"/>
          <a:sy n="128" d="100"/>
        </p:scale>
        <p:origin x="628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390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26B98C-713B-4B72-A4D4-019F5DA80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70BE1-CA36-4E08-BA4E-AC3C07DBA5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2039D-F6B0-4B3D-87CD-5EA4BC8D3B27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46B8E-2606-4769-BF30-459644BE4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C229D-172E-43E4-8A96-CF0E11D3DD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B6B68-6C65-4B67-BFEC-C9B9E89113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98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46888" y="3134806"/>
            <a:ext cx="6373368" cy="569829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EB9A72EB-8446-4162-8400-EAE51CA4B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658368"/>
            <a:ext cx="4191000" cy="2357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BBFC6-D472-4F66-A33B-98EEDC87B9D3}"/>
              </a:ext>
            </a:extLst>
          </p:cNvPr>
          <p:cNvSpPr txBox="1"/>
          <p:nvPr/>
        </p:nvSpPr>
        <p:spPr>
          <a:xfrm rot="16200000">
            <a:off x="-840060" y="1686780"/>
            <a:ext cx="2301912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dirty="0">
                <a:solidFill>
                  <a:srgbClr val="C0C0C0"/>
                </a:solidFill>
              </a:rPr>
              <a:t>— NOT FOR EXTERNAL DISTRIBUTION 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73FBF-EDF7-4974-B2B2-CF1E73B474F9}"/>
              </a:ext>
            </a:extLst>
          </p:cNvPr>
          <p:cNvSpPr txBox="1"/>
          <p:nvPr/>
        </p:nvSpPr>
        <p:spPr>
          <a:xfrm rot="5400000">
            <a:off x="5396148" y="1686780"/>
            <a:ext cx="2301912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dirty="0">
                <a:solidFill>
                  <a:srgbClr val="C0C0C0"/>
                </a:solidFill>
              </a:rPr>
              <a:t>— NOT FOR EXTERNAL DISTRIBUTION 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8F8D4-DFC9-4259-86F5-A4F987BA15DE}"/>
              </a:ext>
            </a:extLst>
          </p:cNvPr>
          <p:cNvSpPr txBox="1"/>
          <p:nvPr/>
        </p:nvSpPr>
        <p:spPr>
          <a:xfrm>
            <a:off x="246888" y="8887968"/>
            <a:ext cx="6290183" cy="184666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/>
          <a:p>
            <a:pPr marL="228600" indent="-228600"/>
            <a:fld id="{E1F39F5E-4058-4856-B2BD-0FDE5C1B6221}" type="slidenum">
              <a:rPr lang="en-US" sz="600" smtClean="0"/>
              <a:t>‹#›</a:t>
            </a:fld>
            <a:r>
              <a:rPr lang="en-US" sz="600" dirty="0"/>
              <a:t>	© 2021 Gartner, Inc. and/or its affiliates. All rights reserved. Gartner is a registered trademark of Gartner, Inc. or its affiliates.</a:t>
            </a:r>
            <a:br>
              <a:rPr lang="en-US" sz="600" dirty="0"/>
            </a:br>
            <a:r>
              <a:rPr lang="en-US" sz="600" b="1" dirty="0"/>
              <a:t>INTERNAL — FOR INTERNAL USE ONLY or RESTRICTED [CHOOSE ONE — DELETE AS APPROPRIATE]</a:t>
            </a:r>
            <a:r>
              <a:rPr lang="en-US" sz="600" dirty="0"/>
              <a:t> | Version X.X | Last updated [insert date format: DD Month YYYY]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32A807-544A-4EBE-989F-ECAA016BF8D1}"/>
              </a:ext>
            </a:extLst>
          </p:cNvPr>
          <p:cNvSpPr txBox="1"/>
          <p:nvPr/>
        </p:nvSpPr>
        <p:spPr>
          <a:xfrm>
            <a:off x="246887" y="128016"/>
            <a:ext cx="6327648" cy="2446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schemeClr val="tx1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223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lnSpc>
        <a:spcPct val="90000"/>
      </a:lnSpc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5760" indent="-137160" algn="l" defTabSz="914400" rtl="0" eaLnBrk="1" latinLnBrk="0" hangingPunct="1">
      <a:lnSpc>
        <a:spcPct val="90000"/>
      </a:lnSpc>
      <a:spcAft>
        <a:spcPts val="600"/>
      </a:spcAft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8640" indent="-137160" algn="l" defTabSz="914400" rtl="0" eaLnBrk="1" latinLnBrk="0" hangingPunct="1">
      <a:lnSpc>
        <a:spcPct val="90000"/>
      </a:lnSpc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31520" indent="-137160" algn="l" defTabSz="914400" rtl="0" eaLnBrk="1" latinLnBrk="0" hangingPunct="1">
      <a:lnSpc>
        <a:spcPct val="90000"/>
      </a:lnSpc>
      <a:spcAft>
        <a:spcPts val="600"/>
      </a:spcAft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 noChangeAspect="1"/>
          </p:cNvSpPr>
          <p:nvPr>
            <p:ph type="body" idx="1"/>
          </p:nvPr>
        </p:nvSpPr>
        <p:spPr>
          <a:xfrm>
            <a:off x="246888" y="3134806"/>
            <a:ext cx="6373368" cy="5698298"/>
          </a:xfrm>
        </p:spPr>
        <p:txBody>
          <a:bodyPr vert="horz" lIns="0" tIns="0" rIns="0" bIns="0" rtlCol="0"/>
          <a:lstStyle/>
          <a:p>
            <a:r>
              <a:rPr lang="en-US" dirty="0"/>
              <a:t>Ver 2020-1119</a:t>
            </a:r>
          </a:p>
          <a:p>
            <a:endParaRPr lang="en-US" dirty="0"/>
          </a:p>
        </p:txBody>
      </p:sp>
      <p:sp>
        <p:nvSpPr>
          <p:cNvPr id="4" name="Rectangle 103">
            <a:extLst>
              <a:ext uri="{FF2B5EF4-FFF2-40B4-BE49-F238E27FC236}">
                <a16:creationId xmlns:a16="http://schemas.microsoft.com/office/drawing/2014/main" id="{B3772AE2-76C5-43EB-BBF0-1E8DDB46AE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62389" y="655411"/>
            <a:ext cx="2618422" cy="42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028" tIns="25377" rIns="65028" bIns="25377">
            <a:spAutoFit/>
          </a:bodyPr>
          <a:lstStyle/>
          <a:p>
            <a:pPr algn="l" defTabSz="9477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Presenter's Name</a:t>
            </a:r>
          </a:p>
          <a:p>
            <a:pPr algn="l" defTabSz="94773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Presenter's Name</a:t>
            </a:r>
          </a:p>
        </p:txBody>
      </p:sp>
    </p:spTree>
    <p:extLst>
      <p:ext uri="{BB962C8B-B14F-4D97-AF65-F5344CB8AC3E}">
        <p14:creationId xmlns:p14="http://schemas.microsoft.com/office/powerpoint/2010/main" val="410466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658813"/>
            <a:ext cx="4191000" cy="2357437"/>
          </a:xfr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 noChangeAspect="1"/>
          </p:cNvSpPr>
          <p:nvPr>
            <p:ph type="body" idx="1"/>
          </p:nvPr>
        </p:nvSpPr>
        <p:spPr>
          <a:xfrm>
            <a:off x="246888" y="3134806"/>
            <a:ext cx="6373368" cy="5698298"/>
          </a:xfrm>
        </p:spPr>
        <p:txBody>
          <a:bodyPr vert="horz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1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7128" y="1815465"/>
            <a:ext cx="4544568" cy="1993392"/>
          </a:xfrm>
        </p:spPr>
        <p:txBody>
          <a:bodyPr anchor="ctr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Title; 4 Lines of Copy; 60 Characters Maximum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67128" y="3927729"/>
            <a:ext cx="4544568" cy="27699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2C871-2562-42C8-892F-B626144557EB}"/>
              </a:ext>
            </a:extLst>
          </p:cNvPr>
          <p:cNvSpPr>
            <a:spLocks noChangeAspect="1"/>
          </p:cNvSpPr>
          <p:nvPr/>
        </p:nvSpPr>
        <p:spPr>
          <a:xfrm>
            <a:off x="1591056" y="1344168"/>
            <a:ext cx="164592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6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11274552" cy="4512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48482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39764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226B5DF-DF35-419C-8251-4F81A740D77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131046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9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 sha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11274552" cy="4512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2600706" cy="4462272"/>
          </a:xfrm>
          <a:solidFill>
            <a:srgbClr val="F4F4F4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48482" y="1527048"/>
            <a:ext cx="2600706" cy="4462272"/>
          </a:xfrm>
          <a:solidFill>
            <a:srgbClr val="F4F4F4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39764" y="1527048"/>
            <a:ext cx="2600706" cy="4462272"/>
          </a:xfrm>
          <a:solidFill>
            <a:srgbClr val="F4F4F4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4528D9-D4DF-4ABD-97AD-FCFEE24F7C5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131046" y="1527048"/>
            <a:ext cx="2600706" cy="4462272"/>
          </a:xfrm>
          <a:solidFill>
            <a:srgbClr val="F4F4F4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2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527048"/>
            <a:ext cx="4910328" cy="2935224"/>
          </a:xfrm>
        </p:spPr>
        <p:txBody>
          <a:bodyPr anchor="ctr" anchorCtr="0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30 Characters Max.</a:t>
            </a:r>
            <a:br>
              <a:rPr lang="en-US" dirty="0"/>
            </a:br>
            <a:r>
              <a:rPr lang="en-US" dirty="0"/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2D673-8A01-4D67-952F-C50DD619BB5A}"/>
              </a:ext>
            </a:extLst>
          </p:cNvPr>
          <p:cNvSpPr/>
          <p:nvPr/>
        </p:nvSpPr>
        <p:spPr>
          <a:xfrm>
            <a:off x="0" y="1353312"/>
            <a:ext cx="1755648" cy="3291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94C69-E2DB-4D1B-9563-7EE92CB777A0}"/>
              </a:ext>
            </a:extLst>
          </p:cNvPr>
          <p:cNvSpPr/>
          <p:nvPr/>
        </p:nvSpPr>
        <p:spPr>
          <a:xfrm>
            <a:off x="7141464" y="1353312"/>
            <a:ext cx="5047488" cy="3291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1_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527048"/>
            <a:ext cx="4910328" cy="2935224"/>
          </a:xfrm>
        </p:spPr>
        <p:txBody>
          <a:bodyPr anchor="ctr" anchorCtr="0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30 Characters Max.</a:t>
            </a:r>
            <a:br>
              <a:rPr lang="en-US" dirty="0"/>
            </a:br>
            <a:r>
              <a:rPr lang="en-US" dirty="0"/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2D673-8A01-4D67-952F-C50DD619BB5A}"/>
              </a:ext>
            </a:extLst>
          </p:cNvPr>
          <p:cNvSpPr/>
          <p:nvPr/>
        </p:nvSpPr>
        <p:spPr>
          <a:xfrm>
            <a:off x="0" y="1353312"/>
            <a:ext cx="1755648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94C69-E2DB-4D1B-9563-7EE92CB777A0}"/>
              </a:ext>
            </a:extLst>
          </p:cNvPr>
          <p:cNvSpPr/>
          <p:nvPr/>
        </p:nvSpPr>
        <p:spPr>
          <a:xfrm>
            <a:off x="7141464" y="1353312"/>
            <a:ext cx="5047488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1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DE8436-F632-4929-A0C4-8AB62F361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3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EDECE2-F9F2-4351-A826-ACD78703C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3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63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6208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08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5696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94192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9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7128" y="1815465"/>
            <a:ext cx="4544568" cy="1993392"/>
          </a:xfrm>
        </p:spPr>
        <p:txBody>
          <a:bodyPr anchor="ctr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Title; 4 Lines of Copy; 60 Characters Maximum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67128" y="3927729"/>
            <a:ext cx="4544568" cy="27699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2C871-2562-42C8-892F-B626144557EB}"/>
              </a:ext>
            </a:extLst>
          </p:cNvPr>
          <p:cNvSpPr>
            <a:spLocks noChangeAspect="1"/>
          </p:cNvSpPr>
          <p:nvPr/>
        </p:nvSpPr>
        <p:spPr>
          <a:xfrm>
            <a:off x="1591056" y="1344168"/>
            <a:ext cx="164592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3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 sha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3337560" cy="4462272"/>
          </a:xfrm>
          <a:solidFill>
            <a:srgbClr val="355578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5696" y="1527048"/>
            <a:ext cx="3337560" cy="4462272"/>
          </a:xfrm>
          <a:solidFill>
            <a:srgbClr val="355578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94192" y="1527048"/>
            <a:ext cx="3337560" cy="4462272"/>
          </a:xfrm>
          <a:solidFill>
            <a:srgbClr val="355578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9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11274552" cy="4512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48482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39764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226B5DF-DF35-419C-8251-4F81A740D77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131046" y="1527048"/>
            <a:ext cx="2600706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41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lumn sha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11274552" cy="45123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2600706" cy="4462272"/>
          </a:xfrm>
          <a:solidFill>
            <a:srgbClr val="355578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48482" y="1527048"/>
            <a:ext cx="2600706" cy="4462272"/>
          </a:xfrm>
          <a:solidFill>
            <a:srgbClr val="355578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239764" y="1527048"/>
            <a:ext cx="2600706" cy="4462272"/>
          </a:xfrm>
          <a:solidFill>
            <a:srgbClr val="355578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44528D9-D4DF-4ABD-97AD-FCFEE24F7C5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131046" y="1527048"/>
            <a:ext cx="2600706" cy="4462272"/>
          </a:xfrm>
          <a:solidFill>
            <a:srgbClr val="355578"/>
          </a:solidFill>
        </p:spPr>
        <p:txBody>
          <a:bodyPr lIns="9144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8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B1_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7400" y="1527048"/>
            <a:ext cx="4910328" cy="2935224"/>
          </a:xfrm>
        </p:spPr>
        <p:txBody>
          <a:bodyPr anchor="ctr" anchorCtr="0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Divider Slide</a:t>
            </a:r>
            <a:br>
              <a:rPr lang="en-US" dirty="0"/>
            </a:br>
            <a:r>
              <a:rPr lang="en-US" dirty="0"/>
              <a:t>30 Characters Max.</a:t>
            </a:r>
            <a:br>
              <a:rPr lang="en-US" dirty="0"/>
            </a:br>
            <a:r>
              <a:rPr lang="en-US" dirty="0"/>
              <a:t>Lorem Ipsum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32D673-8A01-4D67-952F-C50DD619BB5A}"/>
              </a:ext>
            </a:extLst>
          </p:cNvPr>
          <p:cNvSpPr/>
          <p:nvPr/>
        </p:nvSpPr>
        <p:spPr>
          <a:xfrm>
            <a:off x="0" y="1353312"/>
            <a:ext cx="1755648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94C69-E2DB-4D1B-9563-7EE92CB777A0}"/>
              </a:ext>
            </a:extLst>
          </p:cNvPr>
          <p:cNvSpPr/>
          <p:nvPr/>
        </p:nvSpPr>
        <p:spPr>
          <a:xfrm>
            <a:off x="7141464" y="1353312"/>
            <a:ext cx="5047488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DE8436-F632-4929-A0C4-8AB62F361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267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EDECE2-F9F2-4351-A826-ACD78703C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288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graphic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0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6208" y="1527048"/>
            <a:ext cx="5495544" cy="446227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5696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94192" y="1527048"/>
            <a:ext cx="3337560" cy="446227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4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lumn sha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527048"/>
            <a:ext cx="3337560" cy="4462272"/>
          </a:xfrm>
          <a:solidFill>
            <a:srgbClr val="F4F4F4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5696" y="1527048"/>
            <a:ext cx="3337560" cy="4462272"/>
          </a:xfrm>
          <a:solidFill>
            <a:srgbClr val="F4F4F4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3ADFCF5-3DAD-4A00-B1EE-30FF7A1A1DC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94192" y="1527048"/>
            <a:ext cx="3337560" cy="4462272"/>
          </a:xfrm>
          <a:solidFill>
            <a:srgbClr val="F4F4F4"/>
          </a:solidFill>
        </p:spPr>
        <p:txBody>
          <a:bodyPr lIns="182880" tIns="182880" rIns="91440" bIns="9144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94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1950"/>
            <a:ext cx="11274552" cy="451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7048"/>
            <a:ext cx="11274552" cy="4462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852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943" r:id="rId10"/>
    <p:sldLayoutId id="2147483944" r:id="rId11"/>
    <p:sldLayoutId id="2147483863" r:id="rId12"/>
    <p:sldLayoutId id="214748386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063" indent="-246063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314325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4750" indent="-2476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813" indent="-3175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–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05025" indent="-2476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160" userDrawn="1">
          <p15:clr>
            <a:srgbClr val="A4A3A4"/>
          </p15:clr>
        </p15:guide>
        <p15:guide id="15" pos="3840" userDrawn="1">
          <p15:clr>
            <a:srgbClr val="A4A3A4"/>
          </p15:clr>
        </p15:guide>
        <p15:guide id="16" orient="horz" pos="228" userDrawn="1">
          <p15:clr>
            <a:srgbClr val="5ACBF0"/>
          </p15:clr>
        </p15:guide>
        <p15:guide id="17" orient="horz" pos="537" userDrawn="1">
          <p15:clr>
            <a:srgbClr val="FDE53C"/>
          </p15:clr>
        </p15:guide>
        <p15:guide id="18" orient="horz" pos="848" userDrawn="1">
          <p15:clr>
            <a:srgbClr val="FDE53C"/>
          </p15:clr>
        </p15:guide>
        <p15:guide id="19" orient="horz" pos="960" userDrawn="1">
          <p15:clr>
            <a:srgbClr val="5ACBF0"/>
          </p15:clr>
        </p15:guide>
        <p15:guide id="20" orient="horz" pos="3773" userDrawn="1">
          <p15:clr>
            <a:srgbClr val="FBAE40"/>
          </p15:clr>
        </p15:guide>
        <p15:guide id="21" orient="horz" pos="4001" userDrawn="1">
          <p15:clr>
            <a:srgbClr val="5ACBF0"/>
          </p15:clr>
        </p15:guide>
        <p15:guide id="22" orient="horz" pos="4113" userDrawn="1">
          <p15:clr>
            <a:srgbClr val="5ACBF0"/>
          </p15:clr>
        </p15:guide>
        <p15:guide id="23" pos="288" userDrawn="1">
          <p15:clr>
            <a:srgbClr val="5ACBF0"/>
          </p15:clr>
        </p15:guide>
        <p15:guide id="24" pos="3756" userDrawn="1">
          <p15:clr>
            <a:srgbClr val="5ACBF0"/>
          </p15:clr>
        </p15:guide>
        <p15:guide id="25" pos="3927" userDrawn="1">
          <p15:clr>
            <a:srgbClr val="5ACBF0"/>
          </p15:clr>
        </p15:guide>
        <p15:guide id="26" pos="7394" userDrawn="1">
          <p15:clr>
            <a:srgbClr val="5ACBF0"/>
          </p15:clr>
        </p15:guide>
        <p15:guide id="27" orient="horz" pos="3969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1950"/>
            <a:ext cx="11274552" cy="451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7048"/>
            <a:ext cx="11274552" cy="4462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96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945" r:id="rId8"/>
    <p:sldLayoutId id="2147483946" r:id="rId9"/>
    <p:sldLayoutId id="2147483882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310896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9576" indent="-2468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73352" indent="-32004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SzPct val="100000"/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2264" indent="-2468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160">
          <p15:clr>
            <a:srgbClr val="A4A3A4"/>
          </p15:clr>
        </p15:guide>
        <p15:guide id="15" pos="3840">
          <p15:clr>
            <a:srgbClr val="A4A3A4"/>
          </p15:clr>
        </p15:guide>
        <p15:guide id="16" orient="horz" pos="228">
          <p15:clr>
            <a:srgbClr val="5ACBF0"/>
          </p15:clr>
        </p15:guide>
        <p15:guide id="17" orient="horz" pos="537">
          <p15:clr>
            <a:srgbClr val="FDE53C"/>
          </p15:clr>
        </p15:guide>
        <p15:guide id="18" orient="horz" pos="848">
          <p15:clr>
            <a:srgbClr val="FDE53C"/>
          </p15:clr>
        </p15:guide>
        <p15:guide id="19" orient="horz" pos="960">
          <p15:clr>
            <a:srgbClr val="5ACBF0"/>
          </p15:clr>
        </p15:guide>
        <p15:guide id="20" orient="horz" pos="3773">
          <p15:clr>
            <a:srgbClr val="FBAE40"/>
          </p15:clr>
        </p15:guide>
        <p15:guide id="21" orient="horz" pos="4001">
          <p15:clr>
            <a:srgbClr val="5ACBF0"/>
          </p15:clr>
        </p15:guide>
        <p15:guide id="22" orient="horz" pos="4113">
          <p15:clr>
            <a:srgbClr val="5ACBF0"/>
          </p15:clr>
        </p15:guide>
        <p15:guide id="23" pos="288">
          <p15:clr>
            <a:srgbClr val="5ACBF0"/>
          </p15:clr>
        </p15:guide>
        <p15:guide id="24" pos="3756">
          <p15:clr>
            <a:srgbClr val="5ACBF0"/>
          </p15:clr>
        </p15:guide>
        <p15:guide id="25" pos="3927">
          <p15:clr>
            <a:srgbClr val="5ACBF0"/>
          </p15:clr>
        </p15:guide>
        <p15:guide id="26" pos="7394">
          <p15:clr>
            <a:srgbClr val="5ACBF0"/>
          </p15:clr>
        </p15:guide>
        <p15:guide id="27" orient="horz" pos="3969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7.svg"/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12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35.svg"/><Relationship Id="rId5" Type="http://schemas.openxmlformats.org/officeDocument/2006/relationships/image" Target="../media/image63.png"/><Relationship Id="rId10" Type="http://schemas.openxmlformats.org/officeDocument/2006/relationships/image" Target="../media/image34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em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hyperlink" Target="https://medium.com/azure-data-lake/connecting-your-own-hadoop-or-spark-to-azure-data-lake-store-93d426d6a5f4" TargetMode="External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7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FCB5E3-C9DA-87E2-7FA9-7E76CDE4D51B}"/>
              </a:ext>
            </a:extLst>
          </p:cNvPr>
          <p:cNvSpPr/>
          <p:nvPr/>
        </p:nvSpPr>
        <p:spPr>
          <a:xfrm>
            <a:off x="-75695" y="-9940"/>
            <a:ext cx="12278785" cy="6858000"/>
          </a:xfrm>
          <a:prstGeom prst="rect">
            <a:avLst/>
          </a:prstGeom>
          <a:solidFill>
            <a:srgbClr val="03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7B705-E8FD-4837-9D53-2B873FFB1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128" y="1815465"/>
            <a:ext cx="6450098" cy="1993392"/>
          </a:xfrm>
        </p:spPr>
        <p:txBody>
          <a:bodyPr/>
          <a:lstStyle/>
          <a:p>
            <a:r>
              <a:rPr lang="en-GB" dirty="0"/>
              <a:t>Empowering Enterprises with Microsoft Fabric</a:t>
            </a:r>
            <a:r>
              <a:rPr lang="en-GB" sz="2000" dirty="0"/>
              <a:t>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The Ultimate Analytics Solution for </a:t>
            </a:r>
            <a:r>
              <a:rPr lang="en-GB" sz="2000" dirty="0" err="1"/>
              <a:t>Onelake</a:t>
            </a:r>
            <a:r>
              <a:rPr lang="en-GB" sz="2000" dirty="0"/>
              <a:t> &amp; Lakehouse</a:t>
            </a:r>
            <a:endParaRPr lang="en-US" sz="20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6676C6B-8147-EEEB-9DD8-02D36994E3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67128" y="4360082"/>
            <a:ext cx="4544568" cy="27699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Nagaraj Sengodan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26F66-027C-38A0-7F60-47955CCA9CDD}"/>
              </a:ext>
            </a:extLst>
          </p:cNvPr>
          <p:cNvSpPr>
            <a:spLocks noChangeAspect="1"/>
          </p:cNvSpPr>
          <p:nvPr/>
        </p:nvSpPr>
        <p:spPr>
          <a:xfrm>
            <a:off x="1591056" y="1344168"/>
            <a:ext cx="164592" cy="3291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25F33F-77D4-15BA-5B4B-2BF34ABAB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65" y="4460559"/>
            <a:ext cx="2283838" cy="22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Engineering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6" y="2973159"/>
            <a:ext cx="6397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Engineering Capabilities: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Ensure accessible, well-organized, high-quality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Create and manage data using a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lakehouse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Design pipelines for seamless data copying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Utilize Spark job definitions for batch/streaming jobs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  Leverage notebooks for code-based data tasks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Data engineering in Microsoft Fabric enables users to design, build, and maintain infrastructures and systems that enable their organizations to collect, store, process, and </a:t>
            </a:r>
            <a:r>
              <a:rPr lang="en-GB" sz="1600" b="1" dirty="0" err="1">
                <a:solidFill>
                  <a:schemeClr val="tx1"/>
                </a:solidFill>
              </a:rPr>
              <a:t>analyze</a:t>
            </a:r>
            <a:r>
              <a:rPr lang="en-GB" sz="1600" b="1" dirty="0">
                <a:solidFill>
                  <a:schemeClr val="tx1"/>
                </a:solidFill>
              </a:rPr>
              <a:t> large volumes of 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D2B8813A-EFCF-6B64-6EAE-5B8557558A94}"/>
              </a:ext>
            </a:extLst>
          </p:cNvPr>
          <p:cNvSpPr/>
          <p:nvPr/>
        </p:nvSpPr>
        <p:spPr>
          <a:xfrm>
            <a:off x="511378" y="2742777"/>
            <a:ext cx="720458" cy="255746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Engineering</a:t>
            </a:r>
          </a:p>
        </p:txBody>
      </p:sp>
      <p:pic>
        <p:nvPicPr>
          <p:cNvPr id="8" name="Graphic 227">
            <a:extLst>
              <a:ext uri="{FF2B5EF4-FFF2-40B4-BE49-F238E27FC236}">
                <a16:creationId xmlns:a16="http://schemas.microsoft.com/office/drawing/2014/main" id="{D60DBC6E-A6CB-86AA-10AC-3A63B4C54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453" r="-2453"/>
          <a:stretch/>
        </p:blipFill>
        <p:spPr>
          <a:xfrm>
            <a:off x="715076" y="2264955"/>
            <a:ext cx="314240" cy="32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87C5F-C812-5F3F-0407-5686A5258D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4755" y="2059711"/>
            <a:ext cx="4508846" cy="913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20D8A-7199-4C2D-B09F-BE55A8CAA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733" y="4667280"/>
            <a:ext cx="2832418" cy="1867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192C1-90DC-C221-AF30-A1E41F191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733" y="2221827"/>
            <a:ext cx="3637448" cy="19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7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5" y="2973159"/>
            <a:ext cx="681472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Science Workflows Empowered: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Microsoft Fabric facilitates end-to-end data science workflows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Enables data enrichment and business insights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Covers data exploration, preparation, cleansing, experimentation,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scoring, and serving insights to BI reports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Unification of multiple ML frameworks and algorithms into a single API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Integration with pre-trained AI models from Azure AI services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Integration with Microsoft Fabric model registry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Predicted values written to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and consumed in Power BI reports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Microsoft Fabric provides a comprehensive Data Science platform, enabling users to streamline end-to-end data science workflows, from data exploration and preparation to </a:t>
            </a:r>
            <a:r>
              <a:rPr lang="en-GB" sz="1600" b="1" dirty="0" err="1">
                <a:solidFill>
                  <a:schemeClr val="tx1"/>
                </a:solidFill>
              </a:rPr>
              <a:t>modeling</a:t>
            </a:r>
            <a:r>
              <a:rPr lang="en-GB" sz="1600" b="1" dirty="0">
                <a:solidFill>
                  <a:schemeClr val="tx1"/>
                </a:solidFill>
              </a:rPr>
              <a:t> and predictive insights, fostering data enrichment and valuable business insights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4ACEB080-AAE2-169E-4815-A0446ADB05BD}"/>
              </a:ext>
            </a:extLst>
          </p:cNvPr>
          <p:cNvSpPr/>
          <p:nvPr/>
        </p:nvSpPr>
        <p:spPr>
          <a:xfrm>
            <a:off x="467557" y="2119351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992FCDC6-99F5-6A65-71FC-4330ADC9F33C}"/>
              </a:ext>
            </a:extLst>
          </p:cNvPr>
          <p:cNvSpPr/>
          <p:nvPr/>
        </p:nvSpPr>
        <p:spPr>
          <a:xfrm>
            <a:off x="514227" y="2760899"/>
            <a:ext cx="688828" cy="255746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Science</a:t>
            </a:r>
          </a:p>
        </p:txBody>
      </p:sp>
      <p:pic>
        <p:nvPicPr>
          <p:cNvPr id="11" name="Graphic 228">
            <a:extLst>
              <a:ext uri="{FF2B5EF4-FFF2-40B4-BE49-F238E27FC236}">
                <a16:creationId xmlns:a16="http://schemas.microsoft.com/office/drawing/2014/main" id="{5105D598-1723-0EE9-49E2-095853293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453" r="-2453"/>
          <a:stretch/>
        </p:blipFill>
        <p:spPr>
          <a:xfrm>
            <a:off x="702109" y="2283074"/>
            <a:ext cx="314241" cy="3295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EC7014-1DCD-884C-9405-5F752752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4158" y="2032406"/>
            <a:ext cx="2690400" cy="935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88969A-EC48-B1DA-A189-3482343D3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752" y="2298424"/>
            <a:ext cx="3421139" cy="22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Warehouse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5" y="2973159"/>
            <a:ext cx="68147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Lake centric data warehouse: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Enterprise-grade distributed processing engine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Industry-leading performance at scale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Eliminates configuration and management hassles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Seamless integration with Power BI for analysis and reporting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Microsoft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as the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centerpiece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Simplified data warehousing with high-performance analytics while eliminating the complexities of configuration, making it an accessible and powerful solution for organizations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Rounded Rectangle 16">
            <a:extLst>
              <a:ext uri="{FF2B5EF4-FFF2-40B4-BE49-F238E27FC236}">
                <a16:creationId xmlns:a16="http://schemas.microsoft.com/office/drawing/2014/main" id="{701FC0C2-4210-7412-291C-2C2EBA09B411}"/>
              </a:ext>
            </a:extLst>
          </p:cNvPr>
          <p:cNvSpPr/>
          <p:nvPr/>
        </p:nvSpPr>
        <p:spPr>
          <a:xfrm>
            <a:off x="477080" y="2119351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" name="Rounded Rectangle 244">
            <a:extLst>
              <a:ext uri="{FF2B5EF4-FFF2-40B4-BE49-F238E27FC236}">
                <a16:creationId xmlns:a16="http://schemas.microsoft.com/office/drawing/2014/main" id="{AFF4EC4F-81A0-C5BB-2CA0-3B627042626D}"/>
              </a:ext>
            </a:extLst>
          </p:cNvPr>
          <p:cNvSpPr/>
          <p:nvPr/>
        </p:nvSpPr>
        <p:spPr>
          <a:xfrm>
            <a:off x="541686" y="2749559"/>
            <a:ext cx="688829" cy="255746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Data</a:t>
            </a:r>
            <a:b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Warehousing</a:t>
            </a:r>
          </a:p>
        </p:txBody>
      </p:sp>
      <p:pic>
        <p:nvPicPr>
          <p:cNvPr id="7" name="Graphic 230">
            <a:extLst>
              <a:ext uri="{FF2B5EF4-FFF2-40B4-BE49-F238E27FC236}">
                <a16:creationId xmlns:a16="http://schemas.microsoft.com/office/drawing/2014/main" id="{EDC520D0-0275-3272-82D9-72D15BBB3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453" r="-2453"/>
          <a:stretch/>
        </p:blipFill>
        <p:spPr>
          <a:xfrm>
            <a:off x="720603" y="2262335"/>
            <a:ext cx="332171" cy="348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76725-D634-CD17-7F59-91E678241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996" y="2196309"/>
            <a:ext cx="3131318" cy="1944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24326-F816-9337-3C92-655D28D62FA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128" y="2095569"/>
            <a:ext cx="3019851" cy="9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Time Analytics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5" y="2973159"/>
            <a:ext cx="68147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Real Time Analytics scaling up seamlessly: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Real-Time Analytics is a fully managed big data analytics platform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Simplifies Real Time Data Processing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Supports time series analysis and geospatial analytics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No-code experience with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Eventstream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Kusto Query Language (KQL) database is scalable, capable of handling billions of records, and retains data for extended periods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Power BI reports from KQL queries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Real-Time Analytics in Microsoft Fabric simplifies data integration, democratizes data access, and empowers users, from citizen data scientists to advanced data engineers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E76725-D634-CD17-7F59-91E67824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96" y="2196309"/>
            <a:ext cx="3131318" cy="1944521"/>
          </a:xfrm>
          <a:prstGeom prst="rect">
            <a:avLst/>
          </a:prstGeom>
        </p:spPr>
      </p:pic>
      <p:sp>
        <p:nvSpPr>
          <p:cNvPr id="3" name="Rounded Rectangle 18">
            <a:extLst>
              <a:ext uri="{FF2B5EF4-FFF2-40B4-BE49-F238E27FC236}">
                <a16:creationId xmlns:a16="http://schemas.microsoft.com/office/drawing/2014/main" id="{9590F0A9-54E7-B51B-370A-FFEBE7F93581}"/>
              </a:ext>
            </a:extLst>
          </p:cNvPr>
          <p:cNvSpPr/>
          <p:nvPr/>
        </p:nvSpPr>
        <p:spPr>
          <a:xfrm>
            <a:off x="465870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5F63FFF3-C82D-20D6-0BDA-9BC5F52B0786}"/>
              </a:ext>
            </a:extLst>
          </p:cNvPr>
          <p:cNvSpPr/>
          <p:nvPr/>
        </p:nvSpPr>
        <p:spPr>
          <a:xfrm>
            <a:off x="468263" y="2742777"/>
            <a:ext cx="813256" cy="255746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Synapse Real </a:t>
            </a:r>
            <a:b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Time Analytics</a:t>
            </a:r>
          </a:p>
        </p:txBody>
      </p:sp>
      <p:pic>
        <p:nvPicPr>
          <p:cNvPr id="9" name="Graphic 232">
            <a:extLst>
              <a:ext uri="{FF2B5EF4-FFF2-40B4-BE49-F238E27FC236}">
                <a16:creationId xmlns:a16="http://schemas.microsoft.com/office/drawing/2014/main" id="{C9854E5B-7565-7958-03F1-3EFB7D383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453" r="-2453"/>
          <a:stretch/>
        </p:blipFill>
        <p:spPr>
          <a:xfrm>
            <a:off x="711144" y="2257390"/>
            <a:ext cx="328667" cy="344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220FB-321A-6331-9A43-BF18FBA691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2410" y="2112833"/>
            <a:ext cx="2697115" cy="8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6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5" y="2973159"/>
            <a:ext cx="68147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Self Service Reporting Tool: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Turn your unrelated sources of data into coherent, visually immersive, and interactive insights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Easily connect to your data sources, visualize and discover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Quick measure suggestions assist creation of DAX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AI with Copilot in Power BI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Deliver compelling data experiences for end users, enabling them to take action based on insights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885E6698-2512-1C98-B6AF-C7EC3282FC2A}"/>
              </a:ext>
            </a:extLst>
          </p:cNvPr>
          <p:cNvSpPr/>
          <p:nvPr/>
        </p:nvSpPr>
        <p:spPr>
          <a:xfrm>
            <a:off x="461660" y="2112569"/>
            <a:ext cx="818182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60CEBA4-A4BC-4D80-B166-6563DA8F837E}"/>
              </a:ext>
            </a:extLst>
          </p:cNvPr>
          <p:cNvSpPr/>
          <p:nvPr/>
        </p:nvSpPr>
        <p:spPr>
          <a:xfrm>
            <a:off x="573711" y="2806721"/>
            <a:ext cx="593940" cy="12787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pic>
        <p:nvPicPr>
          <p:cNvPr id="7" name="Graphic 234">
            <a:extLst>
              <a:ext uri="{FF2B5EF4-FFF2-40B4-BE49-F238E27FC236}">
                <a16:creationId xmlns:a16="http://schemas.microsoft.com/office/drawing/2014/main" id="{BEFF11C0-57B6-74AA-F8A9-33E7AD64E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453" r="-2453"/>
          <a:stretch/>
        </p:blipFill>
        <p:spPr>
          <a:xfrm>
            <a:off x="713631" y="2264954"/>
            <a:ext cx="314241" cy="329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57BB4-66DD-8461-119C-C3475BBF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256" y="2162437"/>
            <a:ext cx="3124465" cy="145031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38C4138-1A9C-240F-ED3D-6E0E2E17E36A}"/>
              </a:ext>
            </a:extLst>
          </p:cNvPr>
          <p:cNvSpPr/>
          <p:nvPr/>
        </p:nvSpPr>
        <p:spPr bwMode="auto">
          <a:xfrm>
            <a:off x="2768370" y="2133949"/>
            <a:ext cx="720044" cy="720043"/>
          </a:xfrm>
          <a:prstGeom prst="ellipse">
            <a:avLst/>
          </a:prstGeom>
          <a:gradFill>
            <a:gsLst>
              <a:gs pos="60000">
                <a:srgbClr val="038C76"/>
              </a:gs>
              <a:gs pos="0">
                <a:srgbClr val="117865">
                  <a:shade val="67500"/>
                  <a:satMod val="115000"/>
                </a:srgbClr>
              </a:gs>
              <a:gs pos="100000">
                <a:srgbClr val="00AE94"/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1D4C62-C2C3-6271-AAC0-FB9D49BF8E49}"/>
              </a:ext>
            </a:extLst>
          </p:cNvPr>
          <p:cNvSpPr/>
          <p:nvPr/>
        </p:nvSpPr>
        <p:spPr bwMode="auto">
          <a:xfrm>
            <a:off x="3931807" y="2132971"/>
            <a:ext cx="720044" cy="720043"/>
          </a:xfrm>
          <a:prstGeom prst="ellipse">
            <a:avLst/>
          </a:prstGeom>
          <a:gradFill>
            <a:gsLst>
              <a:gs pos="60000">
                <a:srgbClr val="038C76"/>
              </a:gs>
              <a:gs pos="0">
                <a:srgbClr val="117865">
                  <a:shade val="67500"/>
                  <a:satMod val="115000"/>
                </a:srgbClr>
              </a:gs>
              <a:gs pos="100000">
                <a:srgbClr val="00AE94"/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4E43F7-7A0F-D272-F542-0E76375D064D}"/>
              </a:ext>
            </a:extLst>
          </p:cNvPr>
          <p:cNvSpPr/>
          <p:nvPr/>
        </p:nvSpPr>
        <p:spPr bwMode="auto">
          <a:xfrm>
            <a:off x="1603520" y="2133949"/>
            <a:ext cx="720044" cy="720043"/>
          </a:xfrm>
          <a:prstGeom prst="ellipse">
            <a:avLst/>
          </a:prstGeom>
          <a:gradFill>
            <a:gsLst>
              <a:gs pos="60000">
                <a:srgbClr val="038C76"/>
              </a:gs>
              <a:gs pos="0">
                <a:srgbClr val="117865">
                  <a:shade val="67500"/>
                  <a:satMod val="115000"/>
                </a:srgbClr>
              </a:gs>
              <a:gs pos="100000">
                <a:srgbClr val="00AE94"/>
              </a:gs>
            </a:gsLst>
            <a:lin ang="18900000" scaled="1"/>
          </a:gradFill>
          <a:ln>
            <a:noFill/>
            <a:headEnd type="none" w="med" len="med"/>
            <a:tailEnd type="none" w="med" len="med"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chip" title="Icon of a computer chip">
            <a:extLst>
              <a:ext uri="{FF2B5EF4-FFF2-40B4-BE49-F238E27FC236}">
                <a16:creationId xmlns:a16="http://schemas.microsoft.com/office/drawing/2014/main" id="{D9C4E5CC-7527-546F-45E7-C53706B6EF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46660" y="2358201"/>
            <a:ext cx="290340" cy="296339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solidFill>
            <a:srgbClr val="039B82"/>
          </a:solidFill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3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1" name="Graphic 27">
            <a:extLst>
              <a:ext uri="{FF2B5EF4-FFF2-40B4-BE49-F238E27FC236}">
                <a16:creationId xmlns:a16="http://schemas.microsoft.com/office/drawing/2014/main" id="{127B6FEC-FC2C-CA71-0660-759818B3160D}"/>
              </a:ext>
            </a:extLst>
          </p:cNvPr>
          <p:cNvSpPr/>
          <p:nvPr/>
        </p:nvSpPr>
        <p:spPr>
          <a:xfrm>
            <a:off x="1776657" y="2393110"/>
            <a:ext cx="373772" cy="201723"/>
          </a:xfrm>
          <a:custGeom>
            <a:avLst/>
            <a:gdLst>
              <a:gd name="connsiteX0" fmla="*/ 0 w 266700"/>
              <a:gd name="connsiteY0" fmla="*/ 28575 h 190500"/>
              <a:gd name="connsiteX1" fmla="*/ 28575 w 266700"/>
              <a:gd name="connsiteY1" fmla="*/ 0 h 190500"/>
              <a:gd name="connsiteX2" fmla="*/ 57150 w 266700"/>
              <a:gd name="connsiteY2" fmla="*/ 28575 h 190500"/>
              <a:gd name="connsiteX3" fmla="*/ 209550 w 266700"/>
              <a:gd name="connsiteY3" fmla="*/ 28575 h 190500"/>
              <a:gd name="connsiteX4" fmla="*/ 238125 w 266700"/>
              <a:gd name="connsiteY4" fmla="*/ 0 h 190500"/>
              <a:gd name="connsiteX5" fmla="*/ 266700 w 266700"/>
              <a:gd name="connsiteY5" fmla="*/ 28575 h 190500"/>
              <a:gd name="connsiteX6" fmla="*/ 266700 w 266700"/>
              <a:gd name="connsiteY6" fmla="*/ 161925 h 190500"/>
              <a:gd name="connsiteX7" fmla="*/ 238125 w 266700"/>
              <a:gd name="connsiteY7" fmla="*/ 190500 h 190500"/>
              <a:gd name="connsiteX8" fmla="*/ 209550 w 266700"/>
              <a:gd name="connsiteY8" fmla="*/ 161925 h 190500"/>
              <a:gd name="connsiteX9" fmla="*/ 57150 w 266700"/>
              <a:gd name="connsiteY9" fmla="*/ 161925 h 190500"/>
              <a:gd name="connsiteX10" fmla="*/ 28575 w 266700"/>
              <a:gd name="connsiteY10" fmla="*/ 190500 h 190500"/>
              <a:gd name="connsiteX11" fmla="*/ 0 w 266700"/>
              <a:gd name="connsiteY11" fmla="*/ 161925 h 190500"/>
              <a:gd name="connsiteX12" fmla="*/ 0 w 266700"/>
              <a:gd name="connsiteY12" fmla="*/ 28575 h 190500"/>
              <a:gd name="connsiteX13" fmla="*/ 38100 w 266700"/>
              <a:gd name="connsiteY13" fmla="*/ 28575 h 190500"/>
              <a:gd name="connsiteX14" fmla="*/ 28575 w 266700"/>
              <a:gd name="connsiteY14" fmla="*/ 19050 h 190500"/>
              <a:gd name="connsiteX15" fmla="*/ 19050 w 266700"/>
              <a:gd name="connsiteY15" fmla="*/ 28575 h 190500"/>
              <a:gd name="connsiteX16" fmla="*/ 19050 w 266700"/>
              <a:gd name="connsiteY16" fmla="*/ 161925 h 190500"/>
              <a:gd name="connsiteX17" fmla="*/ 28575 w 266700"/>
              <a:gd name="connsiteY17" fmla="*/ 171450 h 190500"/>
              <a:gd name="connsiteX18" fmla="*/ 38100 w 266700"/>
              <a:gd name="connsiteY18" fmla="*/ 161925 h 190500"/>
              <a:gd name="connsiteX19" fmla="*/ 38100 w 266700"/>
              <a:gd name="connsiteY19" fmla="*/ 28575 h 190500"/>
              <a:gd name="connsiteX20" fmla="*/ 57150 w 266700"/>
              <a:gd name="connsiteY20" fmla="*/ 142875 h 190500"/>
              <a:gd name="connsiteX21" fmla="*/ 209550 w 266700"/>
              <a:gd name="connsiteY21" fmla="*/ 142875 h 190500"/>
              <a:gd name="connsiteX22" fmla="*/ 209550 w 266700"/>
              <a:gd name="connsiteY22" fmla="*/ 47625 h 190500"/>
              <a:gd name="connsiteX23" fmla="*/ 57150 w 266700"/>
              <a:gd name="connsiteY23" fmla="*/ 47625 h 190500"/>
              <a:gd name="connsiteX24" fmla="*/ 57150 w 266700"/>
              <a:gd name="connsiteY24" fmla="*/ 142875 h 190500"/>
              <a:gd name="connsiteX25" fmla="*/ 247650 w 266700"/>
              <a:gd name="connsiteY25" fmla="*/ 28575 h 190500"/>
              <a:gd name="connsiteX26" fmla="*/ 238125 w 266700"/>
              <a:gd name="connsiteY26" fmla="*/ 19050 h 190500"/>
              <a:gd name="connsiteX27" fmla="*/ 228600 w 266700"/>
              <a:gd name="connsiteY27" fmla="*/ 28575 h 190500"/>
              <a:gd name="connsiteX28" fmla="*/ 228600 w 266700"/>
              <a:gd name="connsiteY28" fmla="*/ 161925 h 190500"/>
              <a:gd name="connsiteX29" fmla="*/ 238125 w 266700"/>
              <a:gd name="connsiteY29" fmla="*/ 171450 h 190500"/>
              <a:gd name="connsiteX30" fmla="*/ 247650 w 266700"/>
              <a:gd name="connsiteY30" fmla="*/ 161925 h 190500"/>
              <a:gd name="connsiteX31" fmla="*/ 247650 w 266700"/>
              <a:gd name="connsiteY31" fmla="*/ 285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6700" h="190500">
                <a:moveTo>
                  <a:pt x="0" y="28575"/>
                </a:moveTo>
                <a:cubicBezTo>
                  <a:pt x="0" y="12794"/>
                  <a:pt x="12794" y="0"/>
                  <a:pt x="28575" y="0"/>
                </a:cubicBezTo>
                <a:cubicBezTo>
                  <a:pt x="44356" y="0"/>
                  <a:pt x="57150" y="12794"/>
                  <a:pt x="57150" y="28575"/>
                </a:cubicBezTo>
                <a:lnTo>
                  <a:pt x="209550" y="28575"/>
                </a:lnTo>
                <a:cubicBezTo>
                  <a:pt x="209550" y="12794"/>
                  <a:pt x="222343" y="0"/>
                  <a:pt x="238125" y="0"/>
                </a:cubicBezTo>
                <a:cubicBezTo>
                  <a:pt x="253907" y="0"/>
                  <a:pt x="266700" y="12794"/>
                  <a:pt x="266700" y="28575"/>
                </a:cubicBezTo>
                <a:lnTo>
                  <a:pt x="266700" y="161925"/>
                </a:lnTo>
                <a:cubicBezTo>
                  <a:pt x="266700" y="177707"/>
                  <a:pt x="253907" y="190500"/>
                  <a:pt x="238125" y="190500"/>
                </a:cubicBezTo>
                <a:cubicBezTo>
                  <a:pt x="222343" y="190500"/>
                  <a:pt x="209550" y="177707"/>
                  <a:pt x="209550" y="161925"/>
                </a:cubicBezTo>
                <a:lnTo>
                  <a:pt x="57150" y="161925"/>
                </a:lnTo>
                <a:cubicBezTo>
                  <a:pt x="57150" y="177707"/>
                  <a:pt x="44356" y="190500"/>
                  <a:pt x="28575" y="190500"/>
                </a:cubicBezTo>
                <a:cubicBezTo>
                  <a:pt x="12794" y="190500"/>
                  <a:pt x="0" y="177707"/>
                  <a:pt x="0" y="161925"/>
                </a:cubicBezTo>
                <a:lnTo>
                  <a:pt x="0" y="28575"/>
                </a:lnTo>
                <a:close/>
                <a:moveTo>
                  <a:pt x="38100" y="28575"/>
                </a:moveTo>
                <a:cubicBezTo>
                  <a:pt x="38100" y="23315"/>
                  <a:pt x="33835" y="19050"/>
                  <a:pt x="28575" y="19050"/>
                </a:cubicBezTo>
                <a:cubicBezTo>
                  <a:pt x="23314" y="19050"/>
                  <a:pt x="19050" y="23315"/>
                  <a:pt x="19050" y="28575"/>
                </a:cubicBezTo>
                <a:lnTo>
                  <a:pt x="19050" y="161925"/>
                </a:lnTo>
                <a:cubicBezTo>
                  <a:pt x="19050" y="167186"/>
                  <a:pt x="23315" y="171450"/>
                  <a:pt x="28575" y="171450"/>
                </a:cubicBezTo>
                <a:cubicBezTo>
                  <a:pt x="33836" y="171450"/>
                  <a:pt x="38100" y="167186"/>
                  <a:pt x="38100" y="161925"/>
                </a:cubicBezTo>
                <a:lnTo>
                  <a:pt x="38100" y="28575"/>
                </a:lnTo>
                <a:close/>
                <a:moveTo>
                  <a:pt x="57150" y="142875"/>
                </a:moveTo>
                <a:lnTo>
                  <a:pt x="209550" y="142875"/>
                </a:lnTo>
                <a:lnTo>
                  <a:pt x="209550" y="47625"/>
                </a:lnTo>
                <a:lnTo>
                  <a:pt x="57150" y="47625"/>
                </a:lnTo>
                <a:lnTo>
                  <a:pt x="57150" y="142875"/>
                </a:lnTo>
                <a:close/>
                <a:moveTo>
                  <a:pt x="247650" y="28575"/>
                </a:moveTo>
                <a:cubicBezTo>
                  <a:pt x="247650" y="23315"/>
                  <a:pt x="243386" y="19050"/>
                  <a:pt x="238125" y="19050"/>
                </a:cubicBezTo>
                <a:cubicBezTo>
                  <a:pt x="232864" y="19050"/>
                  <a:pt x="228600" y="23315"/>
                  <a:pt x="228600" y="28575"/>
                </a:cubicBezTo>
                <a:lnTo>
                  <a:pt x="228600" y="161925"/>
                </a:lnTo>
                <a:cubicBezTo>
                  <a:pt x="228600" y="167186"/>
                  <a:pt x="232864" y="171450"/>
                  <a:pt x="238125" y="171450"/>
                </a:cubicBezTo>
                <a:cubicBezTo>
                  <a:pt x="243386" y="171450"/>
                  <a:pt x="247650" y="167186"/>
                  <a:pt x="247650" y="161925"/>
                </a:cubicBezTo>
                <a:lnTo>
                  <a:pt x="247650" y="2857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Graphic 10" descr="Illustrator outline">
            <a:extLst>
              <a:ext uri="{FF2B5EF4-FFF2-40B4-BE49-F238E27FC236}">
                <a16:creationId xmlns:a16="http://schemas.microsoft.com/office/drawing/2014/main" id="{16124A94-51DE-572A-5973-960FB8628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5399" y="2273792"/>
            <a:ext cx="440359" cy="4403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B00B9D-5DE5-DE78-CCD7-2EFEA98C5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065" y="3803772"/>
            <a:ext cx="1112055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E4E7-3F36-C49A-7AEA-57470121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76362-76FD-84F7-B7A0-548E77D82AA3}"/>
              </a:ext>
            </a:extLst>
          </p:cNvPr>
          <p:cNvSpPr txBox="1"/>
          <p:nvPr/>
        </p:nvSpPr>
        <p:spPr>
          <a:xfrm>
            <a:off x="457200" y="1119511"/>
            <a:ext cx="49017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Additional Key features and functionalities: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Shortcuts 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allow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to virtualize data lake storage in ADLSg2, Amazon Simple Storage Service (Amazon S3), and Google Storage (coming soon), enabling developers to compose and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analyze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data across clouds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Activator (coming soon)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provides real-time detection and monitoring of data and can trigger notifications and actions when it finds specified patterns in data—all in a no-code experience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Copilot in Microsoft Fabric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help customers unlock the full potential of their data, enabling developers to leverage the power of generative AI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E199FF-181A-51D5-2095-E3EBE25A70AE}"/>
              </a:ext>
            </a:extLst>
          </p:cNvPr>
          <p:cNvGrpSpPr/>
          <p:nvPr/>
        </p:nvGrpSpPr>
        <p:grpSpPr>
          <a:xfrm>
            <a:off x="9213718" y="1604464"/>
            <a:ext cx="3016381" cy="4414031"/>
            <a:chOff x="8440921" y="1593047"/>
            <a:chExt cx="3543005" cy="4414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A48248-1EF5-5615-CCAC-34CFEDF3792B}"/>
                </a:ext>
              </a:extLst>
            </p:cNvPr>
            <p:cNvSpPr txBox="1"/>
            <p:nvPr/>
          </p:nvSpPr>
          <p:spPr>
            <a:xfrm>
              <a:off x="8735096" y="2064451"/>
              <a:ext cx="3248830" cy="38728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Onboarding and trials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Sign-on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Navigation model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UX model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Workspace organization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Collaboration experience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 Lake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Storage format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 copy for all engines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Security model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CI/CD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Monitoring hub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 Hub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Governance &amp; compliance</a:t>
              </a:r>
            </a:p>
          </p:txBody>
        </p:sp>
        <p:sp>
          <p:nvSpPr>
            <p:cNvPr id="8" name="!!Line2">
              <a:extLst>
                <a:ext uri="{FF2B5EF4-FFF2-40B4-BE49-F238E27FC236}">
                  <a16:creationId xmlns:a16="http://schemas.microsoft.com/office/drawing/2014/main" id="{E398E58D-410B-C3AE-B56A-D0F0BB499DD9}"/>
                </a:ext>
              </a:extLst>
            </p:cNvPr>
            <p:cNvSpPr/>
            <p:nvPr/>
          </p:nvSpPr>
          <p:spPr bwMode="auto">
            <a:xfrm>
              <a:off x="8440921" y="1593047"/>
              <a:ext cx="959304" cy="4414031"/>
            </a:xfrm>
            <a:prstGeom prst="roundRect">
              <a:avLst>
                <a:gd name="adj" fmla="val 8336"/>
              </a:avLst>
            </a:prstGeom>
            <a:noFill/>
            <a:ln w="6350" cap="flat" cmpd="sng" algn="ctr">
              <a:gradFill flip="none" rotWithShape="1">
                <a:gsLst>
                  <a:gs pos="0">
                    <a:srgbClr val="0078D4"/>
                  </a:gs>
                  <a:gs pos="100000">
                    <a:srgbClr val="FFFFFF">
                      <a:alpha val="0"/>
                    </a:srgbClr>
                  </a:gs>
                  <a:gs pos="26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A7B3B8-5961-ABB3-BFD2-DF51FD6BAD68}"/>
                </a:ext>
              </a:extLst>
            </p:cNvPr>
            <p:cNvSpPr txBox="1"/>
            <p:nvPr/>
          </p:nvSpPr>
          <p:spPr>
            <a:xfrm>
              <a:off x="8735096" y="1698428"/>
              <a:ext cx="1048932" cy="307777"/>
            </a:xfrm>
            <a:prstGeom prst="rect">
              <a:avLst/>
            </a:prstGeom>
            <a:noFill/>
          </p:spPr>
          <p:txBody>
            <a:bodyPr wrap="none" lIns="36000" tIns="0" rIns="36000" bIns="0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</a:rPr>
                <a:t>Single…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4F990F1-F0FC-0BF9-287C-AFF2F8EB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371" y="2434144"/>
            <a:ext cx="3467350" cy="22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E5791A-7F39-3CB9-FDFA-F28E52A7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231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5FE8F-682C-139C-7FB8-401DEA8D7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36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BF55-7B5C-FAFD-E65F-ED2C0AE5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Activator</a:t>
            </a:r>
          </a:p>
        </p:txBody>
      </p:sp>
      <p:sp>
        <p:nvSpPr>
          <p:cNvPr id="57" name="Rounded Rectangle 16">
            <a:extLst>
              <a:ext uri="{FF2B5EF4-FFF2-40B4-BE49-F238E27FC236}">
                <a16:creationId xmlns:a16="http://schemas.microsoft.com/office/drawing/2014/main" id="{73F7FF0B-A810-99EB-742C-25994967AE2D}"/>
              </a:ext>
            </a:extLst>
          </p:cNvPr>
          <p:cNvSpPr/>
          <p:nvPr/>
        </p:nvSpPr>
        <p:spPr>
          <a:xfrm>
            <a:off x="803952" y="1206088"/>
            <a:ext cx="2780896" cy="4456937"/>
          </a:xfrm>
          <a:prstGeom prst="roundRect">
            <a:avLst>
              <a:gd name="adj" fmla="val 3145"/>
            </a:avLst>
          </a:prstGeom>
          <a:solidFill>
            <a:srgbClr val="091F2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8" name="TextBox 134">
            <a:extLst>
              <a:ext uri="{FF2B5EF4-FFF2-40B4-BE49-F238E27FC236}">
                <a16:creationId xmlns:a16="http://schemas.microsoft.com/office/drawing/2014/main" id="{4FBD213D-2812-83B8-40A4-2D88D777411C}"/>
              </a:ext>
            </a:extLst>
          </p:cNvPr>
          <p:cNvSpPr txBox="1"/>
          <p:nvPr/>
        </p:nvSpPr>
        <p:spPr>
          <a:xfrm>
            <a:off x="1660620" y="3808484"/>
            <a:ext cx="1761346" cy="1002197"/>
          </a:xfrm>
          <a:prstGeom prst="rect">
            <a:avLst/>
          </a:prstGeom>
          <a:noFill/>
        </p:spPr>
        <p:txBody>
          <a:bodyPr wrap="square" lIns="91440" tIns="91440" rIns="91440" bIns="9144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4300">
              <a:lnSpc>
                <a:spcPct val="13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Synapse </a:t>
            </a:r>
            <a:b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</a:br>
            <a: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Real Time Analytics</a:t>
            </a:r>
            <a:endParaRPr lang="en-US" sz="1400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59" name="TextBox 133">
            <a:extLst>
              <a:ext uri="{FF2B5EF4-FFF2-40B4-BE49-F238E27FC236}">
                <a16:creationId xmlns:a16="http://schemas.microsoft.com/office/drawing/2014/main" id="{E05B27FA-32AD-E0BD-55C0-EE43DA7B4A03}"/>
              </a:ext>
            </a:extLst>
          </p:cNvPr>
          <p:cNvSpPr txBox="1"/>
          <p:nvPr/>
        </p:nvSpPr>
        <p:spPr>
          <a:xfrm>
            <a:off x="1660620" y="3111941"/>
            <a:ext cx="1542547" cy="1002197"/>
          </a:xfrm>
          <a:prstGeom prst="rect">
            <a:avLst/>
          </a:prstGeom>
          <a:noFill/>
        </p:spPr>
        <p:txBody>
          <a:bodyPr wrap="square" lIns="91440" tIns="91440" rIns="91440" bIns="9144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4300">
              <a:lnSpc>
                <a:spcPct val="130000"/>
              </a:lnSpc>
            </a:pPr>
            <a: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Synapse </a:t>
            </a:r>
            <a:b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</a:br>
            <a:r>
              <a:rPr lang="en-US" sz="14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Data Warehouse</a:t>
            </a:r>
            <a:endParaRPr lang="en-US" sz="1400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60" name="TextBox 132">
            <a:extLst>
              <a:ext uri="{FF2B5EF4-FFF2-40B4-BE49-F238E27FC236}">
                <a16:creationId xmlns:a16="http://schemas.microsoft.com/office/drawing/2014/main" id="{6F2F6613-B6FD-F687-0FFE-617034E807F5}"/>
              </a:ext>
            </a:extLst>
          </p:cNvPr>
          <p:cNvSpPr txBox="1"/>
          <p:nvPr/>
        </p:nvSpPr>
        <p:spPr>
          <a:xfrm>
            <a:off x="1660620" y="2721706"/>
            <a:ext cx="1542547" cy="442044"/>
          </a:xfrm>
          <a:prstGeom prst="rect">
            <a:avLst/>
          </a:prstGeom>
          <a:noFill/>
        </p:spPr>
        <p:txBody>
          <a:bodyPr wrap="square" lIns="91440" tIns="91440" rIns="91440" bIns="9144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4300"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Power BI</a:t>
            </a:r>
            <a:endParaRPr lang="en-US" sz="1400" dirty="0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ABEA477A-42C6-3704-222C-168338F0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03" y="2526724"/>
            <a:ext cx="816232" cy="816232"/>
          </a:xfrm>
          <a:prstGeom prst="rect">
            <a:avLst/>
          </a:prstGeom>
        </p:spPr>
      </p:pic>
      <p:sp>
        <p:nvSpPr>
          <p:cNvPr id="62" name="TextBox 139">
            <a:extLst>
              <a:ext uri="{FF2B5EF4-FFF2-40B4-BE49-F238E27FC236}">
                <a16:creationId xmlns:a16="http://schemas.microsoft.com/office/drawing/2014/main" id="{2FDE7F2A-B9EA-CD48-BF0B-E280FDBBB27A}"/>
              </a:ext>
            </a:extLst>
          </p:cNvPr>
          <p:cNvSpPr txBox="1"/>
          <p:nvPr/>
        </p:nvSpPr>
        <p:spPr>
          <a:xfrm>
            <a:off x="1508600" y="4709891"/>
            <a:ext cx="1371600" cy="478785"/>
          </a:xfrm>
          <a:prstGeom prst="rect">
            <a:avLst/>
          </a:prstGeom>
          <a:noFill/>
        </p:spPr>
        <p:txBody>
          <a:bodyPr wrap="square" lIns="91440" tIns="91440" rIns="91440" bIns="91440" rtlCol="0" anchor="ctr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74300">
              <a:lnSpc>
                <a:spcPct val="130000"/>
              </a:lnSpc>
            </a:pPr>
            <a:r>
              <a:rPr lang="en-US" sz="160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rPr>
              <a:t>…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CF1147A-B176-E8DE-1217-24A192579060}"/>
              </a:ext>
            </a:extLst>
          </p:cNvPr>
          <p:cNvGrpSpPr/>
          <p:nvPr/>
        </p:nvGrpSpPr>
        <p:grpSpPr>
          <a:xfrm>
            <a:off x="8607153" y="1194975"/>
            <a:ext cx="2780896" cy="4468050"/>
            <a:chOff x="8609693" y="1613282"/>
            <a:chExt cx="2780896" cy="4468050"/>
          </a:xfrm>
        </p:grpSpPr>
        <p:sp>
          <p:nvSpPr>
            <p:cNvPr id="97" name="Rounded Rectangle 16">
              <a:extLst>
                <a:ext uri="{FF2B5EF4-FFF2-40B4-BE49-F238E27FC236}">
                  <a16:creationId xmlns:a16="http://schemas.microsoft.com/office/drawing/2014/main" id="{4C42D87F-C38F-F0FD-87D9-B1B47814D4A0}"/>
                </a:ext>
              </a:extLst>
            </p:cNvPr>
            <p:cNvSpPr/>
            <p:nvPr/>
          </p:nvSpPr>
          <p:spPr>
            <a:xfrm>
              <a:off x="8609693" y="1624395"/>
              <a:ext cx="2780896" cy="4456937"/>
            </a:xfrm>
            <a:prstGeom prst="roundRect">
              <a:avLst>
                <a:gd name="adj" fmla="val 3145"/>
              </a:avLst>
            </a:prstGeom>
            <a:solidFill>
              <a:srgbClr val="091F2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963E5FC-CDB3-2ED9-4F3F-654652220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609693" y="2516568"/>
              <a:ext cx="2780896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4B1771E-24F5-3D78-6BCB-FFEBD98B7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609693" y="3408742"/>
              <a:ext cx="2780896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D66D5A5-914D-3BBD-6243-45D7DD317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609693" y="4300915"/>
              <a:ext cx="2780896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EFE3862-FA51-19E9-6073-18DD8FE4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609693" y="5193091"/>
              <a:ext cx="2780896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pic>
          <p:nvPicPr>
            <p:cNvPr id="102" name="Picture 101" descr="Icon&#10;&#10;Description automatically generated">
              <a:extLst>
                <a:ext uri="{FF2B5EF4-FFF2-40B4-BE49-F238E27FC236}">
                  <a16:creationId xmlns:a16="http://schemas.microsoft.com/office/drawing/2014/main" id="{0AEAC486-4288-DCAA-9BEC-7070DBD9D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7141" y="1613282"/>
              <a:ext cx="914400" cy="914400"/>
            </a:xfrm>
            <a:prstGeom prst="rect">
              <a:avLst/>
            </a:prstGeom>
          </p:spPr>
        </p:pic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BEB0135-ED2C-0486-5289-074F7B0D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7141" y="3397630"/>
              <a:ext cx="914400" cy="914400"/>
            </a:xfrm>
            <a:prstGeom prst="rect">
              <a:avLst/>
            </a:prstGeom>
          </p:spPr>
        </p:pic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A4D7BAB2-310F-87A9-D0C4-EDD4A178B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7141" y="2505456"/>
              <a:ext cx="914400" cy="914400"/>
            </a:xfrm>
            <a:prstGeom prst="rect">
              <a:avLst/>
            </a:prstGeom>
          </p:spPr>
        </p:pic>
        <p:sp>
          <p:nvSpPr>
            <p:cNvPr id="105" name="TextBox 143">
              <a:extLst>
                <a:ext uri="{FF2B5EF4-FFF2-40B4-BE49-F238E27FC236}">
                  <a16:creationId xmlns:a16="http://schemas.microsoft.com/office/drawing/2014/main" id="{27ECD394-F629-F999-E8AC-DA71B7B3101B}"/>
                </a:ext>
              </a:extLst>
            </p:cNvPr>
            <p:cNvSpPr txBox="1"/>
            <p:nvPr/>
          </p:nvSpPr>
          <p:spPr>
            <a:xfrm>
              <a:off x="9734233" y="1842761"/>
              <a:ext cx="1371600" cy="471219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743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Teams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06" name="TextBox 144">
              <a:extLst>
                <a:ext uri="{FF2B5EF4-FFF2-40B4-BE49-F238E27FC236}">
                  <a16:creationId xmlns:a16="http://schemas.microsoft.com/office/drawing/2014/main" id="{CA037C75-3998-54F4-DE21-27C260C702C9}"/>
                </a:ext>
              </a:extLst>
            </p:cNvPr>
            <p:cNvSpPr txBox="1"/>
            <p:nvPr/>
          </p:nvSpPr>
          <p:spPr>
            <a:xfrm>
              <a:off x="9734233" y="2727045"/>
              <a:ext cx="1371600" cy="471219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743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Outlook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07" name="TextBox 145">
              <a:extLst>
                <a:ext uri="{FF2B5EF4-FFF2-40B4-BE49-F238E27FC236}">
                  <a16:creationId xmlns:a16="http://schemas.microsoft.com/office/drawing/2014/main" id="{0B069161-D3E4-84E6-7372-98F6A194C2B8}"/>
                </a:ext>
              </a:extLst>
            </p:cNvPr>
            <p:cNvSpPr txBox="1"/>
            <p:nvPr/>
          </p:nvSpPr>
          <p:spPr>
            <a:xfrm>
              <a:off x="9734233" y="3509699"/>
              <a:ext cx="1371600" cy="677108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74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Power Automate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08" name="TextBox 147">
              <a:extLst>
                <a:ext uri="{FF2B5EF4-FFF2-40B4-BE49-F238E27FC236}">
                  <a16:creationId xmlns:a16="http://schemas.microsoft.com/office/drawing/2014/main" id="{0F00B255-7C6E-E54B-E549-F1EC8171DD99}"/>
                </a:ext>
              </a:extLst>
            </p:cNvPr>
            <p:cNvSpPr txBox="1"/>
            <p:nvPr/>
          </p:nvSpPr>
          <p:spPr>
            <a:xfrm>
              <a:off x="9734233" y="4511392"/>
              <a:ext cx="1371600" cy="471219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743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Custom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09" name="Picture 108" descr="Icon&#10;&#10;Description automatically generated">
              <a:extLst>
                <a:ext uri="{FF2B5EF4-FFF2-40B4-BE49-F238E27FC236}">
                  <a16:creationId xmlns:a16="http://schemas.microsoft.com/office/drawing/2014/main" id="{6BDFB2E5-EC9B-E3C1-D0B3-D81170CF6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7628" t="-17628" r="-17628" b="-17628"/>
            <a:stretch/>
          </p:blipFill>
          <p:spPr>
            <a:xfrm>
              <a:off x="8857141" y="4289804"/>
              <a:ext cx="914400" cy="914400"/>
            </a:xfrm>
            <a:prstGeom prst="rect">
              <a:avLst/>
            </a:prstGeom>
          </p:spPr>
        </p:pic>
        <p:sp>
          <p:nvSpPr>
            <p:cNvPr id="110" name="TextBox 202">
              <a:extLst>
                <a:ext uri="{FF2B5EF4-FFF2-40B4-BE49-F238E27FC236}">
                  <a16:creationId xmlns:a16="http://schemas.microsoft.com/office/drawing/2014/main" id="{1C20F5BE-54F1-56BF-F401-A8538BFEA0BC}"/>
                </a:ext>
              </a:extLst>
            </p:cNvPr>
            <p:cNvSpPr txBox="1"/>
            <p:nvPr/>
          </p:nvSpPr>
          <p:spPr>
            <a:xfrm>
              <a:off x="9314341" y="5334850"/>
              <a:ext cx="1371600" cy="471219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ctr" anchorCtr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743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…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CE5E50-5197-97C2-9931-78864B330E19}"/>
              </a:ext>
            </a:extLst>
          </p:cNvPr>
          <p:cNvGrpSpPr/>
          <p:nvPr/>
        </p:nvGrpSpPr>
        <p:grpSpPr>
          <a:xfrm>
            <a:off x="3712779" y="1206088"/>
            <a:ext cx="4766442" cy="4456937"/>
            <a:chOff x="3715319" y="1624395"/>
            <a:chExt cx="4766442" cy="4456937"/>
          </a:xfrm>
        </p:grpSpPr>
        <p:sp>
          <p:nvSpPr>
            <p:cNvPr id="83" name="Rounded Rectangle 16">
              <a:extLst>
                <a:ext uri="{FF2B5EF4-FFF2-40B4-BE49-F238E27FC236}">
                  <a16:creationId xmlns:a16="http://schemas.microsoft.com/office/drawing/2014/main" id="{B7801DEB-6D83-35FD-1A76-B8695D14B4EA}"/>
                </a:ext>
              </a:extLst>
            </p:cNvPr>
            <p:cNvSpPr/>
            <p:nvPr/>
          </p:nvSpPr>
          <p:spPr>
            <a:xfrm>
              <a:off x="3715319" y="1624395"/>
              <a:ext cx="4766442" cy="4456937"/>
            </a:xfrm>
            <a:prstGeom prst="roundRect">
              <a:avLst>
                <a:gd name="adj" fmla="val 1815"/>
              </a:avLst>
            </a:prstGeom>
            <a:solidFill>
              <a:srgbClr val="091F2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4" name="Title 6">
              <a:extLst>
                <a:ext uri="{FF2B5EF4-FFF2-40B4-BE49-F238E27FC236}">
                  <a16:creationId xmlns:a16="http://schemas.microsoft.com/office/drawing/2014/main" id="{7A913DF2-B5C4-3412-8FC2-EA1331CE7278}"/>
                </a:ext>
              </a:extLst>
            </p:cNvPr>
            <p:cNvSpPr txBox="1">
              <a:spLocks/>
            </p:cNvSpPr>
            <p:nvPr/>
          </p:nvSpPr>
          <p:spPr>
            <a:xfrm>
              <a:off x="4587312" y="2886815"/>
              <a:ext cx="2935537" cy="502178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-5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 Activator</a:t>
              </a:r>
            </a:p>
          </p:txBody>
        </p:sp>
        <p:sp>
          <p:nvSpPr>
            <p:cNvPr id="85" name="Rounded Rectangle 130">
              <a:extLst>
                <a:ext uri="{FF2B5EF4-FFF2-40B4-BE49-F238E27FC236}">
                  <a16:creationId xmlns:a16="http://schemas.microsoft.com/office/drawing/2014/main" id="{94BA0B1E-F6AD-BB70-CE77-4F597F78ADCE}"/>
                </a:ext>
              </a:extLst>
            </p:cNvPr>
            <p:cNvSpPr/>
            <p:nvPr/>
          </p:nvSpPr>
          <p:spPr>
            <a:xfrm>
              <a:off x="4329684" y="3626015"/>
              <a:ext cx="3537712" cy="453697"/>
            </a:xfrm>
            <a:prstGeom prst="roundRect">
              <a:avLst>
                <a:gd name="adj" fmla="val 50000"/>
              </a:avLst>
            </a:prstGeom>
            <a:solidFill>
              <a:srgbClr val="091F2C"/>
            </a:solidFill>
            <a:ln>
              <a:noFill/>
            </a:ln>
            <a:effectLst>
              <a:innerShdw blurRad="63500" dist="63500" dir="13500000">
                <a:prstClr val="black">
                  <a:alpha val="40000"/>
                </a:prstClr>
              </a:innerShdw>
            </a:effectLst>
          </p:spPr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No-code user experiences</a:t>
              </a:r>
            </a:p>
          </p:txBody>
        </p:sp>
        <p:pic>
          <p:nvPicPr>
            <p:cNvPr id="86" name="Graphic 165">
              <a:extLst>
                <a:ext uri="{FF2B5EF4-FFF2-40B4-BE49-F238E27FC236}">
                  <a16:creationId xmlns:a16="http://schemas.microsoft.com/office/drawing/2014/main" id="{0DCE434A-D716-8AA3-32A7-F2E87EA32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5878" y="2067959"/>
              <a:ext cx="645325" cy="647847"/>
            </a:xfrm>
            <a:prstGeom prst="rect">
              <a:avLst/>
            </a:prstGeom>
          </p:spPr>
        </p:pic>
        <p:sp>
          <p:nvSpPr>
            <p:cNvPr id="87" name="Rounded Rectangle 130">
              <a:extLst>
                <a:ext uri="{FF2B5EF4-FFF2-40B4-BE49-F238E27FC236}">
                  <a16:creationId xmlns:a16="http://schemas.microsoft.com/office/drawing/2014/main" id="{8859901D-1F25-5167-5041-5262471F4AC1}"/>
                </a:ext>
              </a:extLst>
            </p:cNvPr>
            <p:cNvSpPr/>
            <p:nvPr/>
          </p:nvSpPr>
          <p:spPr>
            <a:xfrm>
              <a:off x="4329684" y="5250403"/>
              <a:ext cx="3537712" cy="453697"/>
            </a:xfrm>
            <a:prstGeom prst="roundRect">
              <a:avLst>
                <a:gd name="adj" fmla="val 50000"/>
              </a:avLst>
            </a:prstGeom>
            <a:solidFill>
              <a:srgbClr val="091F2C"/>
            </a:solidFill>
            <a:ln>
              <a:noFill/>
            </a:ln>
            <a:effectLst>
              <a:innerShdw blurRad="63500" dist="63500" dir="13500000">
                <a:prstClr val="black">
                  <a:alpha val="40000"/>
                </a:prstClr>
              </a:innerShdw>
            </a:effectLst>
          </p:spPr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Real-time stream processing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29C7C33-FE99-F89A-293B-4C6777EFC88A}"/>
                </a:ext>
              </a:extLst>
            </p:cNvPr>
            <p:cNvGrpSpPr/>
            <p:nvPr/>
          </p:nvGrpSpPr>
          <p:grpSpPr>
            <a:xfrm>
              <a:off x="4587312" y="4280569"/>
              <a:ext cx="3002489" cy="768986"/>
              <a:chOff x="4587312" y="4280569"/>
              <a:chExt cx="3002489" cy="768986"/>
            </a:xfrm>
          </p:grpSpPr>
          <p:sp>
            <p:nvSpPr>
              <p:cNvPr id="89" name="TextBox 158">
                <a:extLst>
                  <a:ext uri="{FF2B5EF4-FFF2-40B4-BE49-F238E27FC236}">
                    <a16:creationId xmlns:a16="http://schemas.microsoft.com/office/drawing/2014/main" id="{664A8D7C-BDD3-B60E-4984-89883A4FFB24}"/>
                  </a:ext>
                </a:extLst>
              </p:cNvPr>
              <p:cNvSpPr txBox="1"/>
              <p:nvPr/>
            </p:nvSpPr>
            <p:spPr>
              <a:xfrm>
                <a:off x="4587312" y="4834688"/>
                <a:ext cx="869149" cy="214867"/>
              </a:xfrm>
              <a:prstGeom prst="rect">
                <a:avLst/>
              </a:prstGeom>
              <a:noFill/>
            </p:spPr>
            <p:txBody>
              <a:bodyPr wrap="square" lIns="91440" tIns="0" rIns="9144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743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 panose="020B0502040204020203" pitchFamily="34" charset="0"/>
                  </a:rPr>
                  <a:t>Models</a:t>
                </a:r>
              </a:p>
            </p:txBody>
          </p:sp>
          <p:sp>
            <p:nvSpPr>
              <p:cNvPr id="90" name="TextBox 159">
                <a:extLst>
                  <a:ext uri="{FF2B5EF4-FFF2-40B4-BE49-F238E27FC236}">
                    <a16:creationId xmlns:a16="http://schemas.microsoft.com/office/drawing/2014/main" id="{C61EA521-FDF5-F4AA-2763-355DAD484F59}"/>
                  </a:ext>
                </a:extLst>
              </p:cNvPr>
              <p:cNvSpPr txBox="1"/>
              <p:nvPr/>
            </p:nvSpPr>
            <p:spPr>
              <a:xfrm>
                <a:off x="5756940" y="4834688"/>
                <a:ext cx="683200" cy="214867"/>
              </a:xfrm>
              <a:prstGeom prst="rect">
                <a:avLst/>
              </a:prstGeom>
              <a:noFill/>
            </p:spPr>
            <p:txBody>
              <a:bodyPr wrap="square" lIns="91440" tIns="0" rIns="9144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743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 panose="020B0502040204020203" pitchFamily="34" charset="0"/>
                  </a:rPr>
                  <a:t>Rules</a:t>
                </a:r>
              </a:p>
            </p:txBody>
          </p:sp>
          <p:sp>
            <p:nvSpPr>
              <p:cNvPr id="91" name="TextBox 160">
                <a:extLst>
                  <a:ext uri="{FF2B5EF4-FFF2-40B4-BE49-F238E27FC236}">
                    <a16:creationId xmlns:a16="http://schemas.microsoft.com/office/drawing/2014/main" id="{3138E84D-7E9E-1B81-17A1-28697CF50D0A}"/>
                  </a:ext>
                </a:extLst>
              </p:cNvPr>
              <p:cNvSpPr txBox="1"/>
              <p:nvPr/>
            </p:nvSpPr>
            <p:spPr>
              <a:xfrm>
                <a:off x="6659162" y="4834688"/>
                <a:ext cx="930639" cy="214867"/>
              </a:xfrm>
              <a:prstGeom prst="rect">
                <a:avLst/>
              </a:prstGeom>
              <a:noFill/>
            </p:spPr>
            <p:txBody>
              <a:bodyPr wrap="square" lIns="91440" tIns="0" rIns="9144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743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 panose="020B0502040204020203" pitchFamily="34" charset="0"/>
                  </a:rPr>
                  <a:t>Triggers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1D2614A-4604-F791-4B32-98FD3A37ECA8}"/>
                  </a:ext>
                </a:extLst>
              </p:cNvPr>
              <p:cNvGrpSpPr/>
              <p:nvPr/>
            </p:nvGrpSpPr>
            <p:grpSpPr>
              <a:xfrm>
                <a:off x="4820659" y="4280569"/>
                <a:ext cx="402467" cy="402609"/>
                <a:chOff x="1216440" y="-1583690"/>
                <a:chExt cx="190500" cy="190568"/>
              </a:xfrm>
            </p:grpSpPr>
            <p:sp>
              <p:nvSpPr>
                <p:cNvPr id="95" name="Freeform 215">
                  <a:extLst>
                    <a:ext uri="{FF2B5EF4-FFF2-40B4-BE49-F238E27FC236}">
                      <a16:creationId xmlns:a16="http://schemas.microsoft.com/office/drawing/2014/main" id="{280AAA2C-7347-C791-CE05-3EF15963E90B}"/>
                    </a:ext>
                  </a:extLst>
                </p:cNvPr>
                <p:cNvSpPr/>
                <p:nvPr/>
              </p:nvSpPr>
              <p:spPr>
                <a:xfrm>
                  <a:off x="1216440" y="-1583690"/>
                  <a:ext cx="128197" cy="128265"/>
                </a:xfrm>
                <a:custGeom>
                  <a:avLst/>
                  <a:gdLst>
                    <a:gd name="connsiteX0" fmla="*/ 0 w 128197"/>
                    <a:gd name="connsiteY0" fmla="*/ 64362 h 128265"/>
                    <a:gd name="connsiteX1" fmla="*/ 64225 w 128197"/>
                    <a:gd name="connsiteY1" fmla="*/ 0 h 128265"/>
                    <a:gd name="connsiteX2" fmla="*/ 128197 w 128197"/>
                    <a:gd name="connsiteY2" fmla="*/ 57219 h 128265"/>
                    <a:gd name="connsiteX3" fmla="*/ 97631 w 128197"/>
                    <a:gd name="connsiteY3" fmla="*/ 57219 h 128265"/>
                    <a:gd name="connsiteX4" fmla="*/ 57150 w 128197"/>
                    <a:gd name="connsiteY4" fmla="*/ 97700 h 128265"/>
                    <a:gd name="connsiteX5" fmla="*/ 57150 w 128197"/>
                    <a:gd name="connsiteY5" fmla="*/ 128265 h 128265"/>
                    <a:gd name="connsiteX6" fmla="*/ 0 w 128197"/>
                    <a:gd name="connsiteY6" fmla="*/ 64362 h 128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197" h="128265">
                      <a:moveTo>
                        <a:pt x="0" y="64362"/>
                      </a:moveTo>
                      <a:cubicBezTo>
                        <a:pt x="-38" y="28854"/>
                        <a:pt x="28717" y="38"/>
                        <a:pt x="64225" y="0"/>
                      </a:cubicBezTo>
                      <a:cubicBezTo>
                        <a:pt x="97022" y="-35"/>
                        <a:pt x="124588" y="24621"/>
                        <a:pt x="128197" y="57219"/>
                      </a:cubicBezTo>
                      <a:lnTo>
                        <a:pt x="97631" y="57219"/>
                      </a:lnTo>
                      <a:cubicBezTo>
                        <a:pt x="75274" y="57219"/>
                        <a:pt x="57150" y="75343"/>
                        <a:pt x="57150" y="97700"/>
                      </a:cubicBezTo>
                      <a:lnTo>
                        <a:pt x="57150" y="128265"/>
                      </a:lnTo>
                      <a:cubicBezTo>
                        <a:pt x="24608" y="124623"/>
                        <a:pt x="1" y="97107"/>
                        <a:pt x="0" y="64362"/>
                      </a:cubicBezTo>
                      <a:close/>
                    </a:path>
                  </a:pathLst>
                </a:custGeom>
                <a:solidFill>
                  <a:srgbClr val="49C5B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>
                    <a:ln w="3175">
                      <a:noFill/>
                    </a:ln>
                    <a:gradFill>
                      <a:gsLst>
                        <a:gs pos="70225">
                          <a:srgbClr val="000000"/>
                        </a:gs>
                        <a:gs pos="53933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96" name="Freeform 216">
                  <a:extLst>
                    <a:ext uri="{FF2B5EF4-FFF2-40B4-BE49-F238E27FC236}">
                      <a16:creationId xmlns:a16="http://schemas.microsoft.com/office/drawing/2014/main" id="{8AA1ED90-B7DF-E251-D8A6-B82A2B603843}"/>
                    </a:ext>
                  </a:extLst>
                </p:cNvPr>
                <p:cNvSpPr/>
                <p:nvPr/>
              </p:nvSpPr>
              <p:spPr>
                <a:xfrm>
                  <a:off x="1283115" y="-1516947"/>
                  <a:ext cx="123825" cy="123825"/>
                </a:xfrm>
                <a:custGeom>
                  <a:avLst/>
                  <a:gdLst>
                    <a:gd name="connsiteX0" fmla="*/ 30956 w 123825"/>
                    <a:gd name="connsiteY0" fmla="*/ 0 h 123825"/>
                    <a:gd name="connsiteX1" fmla="*/ 0 w 123825"/>
                    <a:gd name="connsiteY1" fmla="*/ 30956 h 123825"/>
                    <a:gd name="connsiteX2" fmla="*/ 0 w 123825"/>
                    <a:gd name="connsiteY2" fmla="*/ 92869 h 123825"/>
                    <a:gd name="connsiteX3" fmla="*/ 30956 w 123825"/>
                    <a:gd name="connsiteY3" fmla="*/ 123825 h 123825"/>
                    <a:gd name="connsiteX4" fmla="*/ 92869 w 123825"/>
                    <a:gd name="connsiteY4" fmla="*/ 123825 h 123825"/>
                    <a:gd name="connsiteX5" fmla="*/ 123825 w 123825"/>
                    <a:gd name="connsiteY5" fmla="*/ 92869 h 123825"/>
                    <a:gd name="connsiteX6" fmla="*/ 123825 w 123825"/>
                    <a:gd name="connsiteY6" fmla="*/ 30956 h 123825"/>
                    <a:gd name="connsiteX7" fmla="*/ 92869 w 123825"/>
                    <a:gd name="connsiteY7" fmla="*/ 0 h 123825"/>
                    <a:gd name="connsiteX8" fmla="*/ 30956 w 123825"/>
                    <a:gd name="connsiteY8" fmla="*/ 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825" h="123825">
                      <a:moveTo>
                        <a:pt x="30956" y="0"/>
                      </a:moveTo>
                      <a:cubicBezTo>
                        <a:pt x="13860" y="0"/>
                        <a:pt x="0" y="13860"/>
                        <a:pt x="0" y="30956"/>
                      </a:cubicBezTo>
                      <a:lnTo>
                        <a:pt x="0" y="92869"/>
                      </a:lnTo>
                      <a:cubicBezTo>
                        <a:pt x="0" y="109965"/>
                        <a:pt x="13860" y="123825"/>
                        <a:pt x="30956" y="123825"/>
                      </a:cubicBezTo>
                      <a:lnTo>
                        <a:pt x="92869" y="123825"/>
                      </a:lnTo>
                      <a:cubicBezTo>
                        <a:pt x="109965" y="123825"/>
                        <a:pt x="123825" y="109965"/>
                        <a:pt x="123825" y="92869"/>
                      </a:cubicBezTo>
                      <a:lnTo>
                        <a:pt x="123825" y="30956"/>
                      </a:lnTo>
                      <a:cubicBezTo>
                        <a:pt x="123825" y="13860"/>
                        <a:pt x="109965" y="0"/>
                        <a:pt x="92869" y="0"/>
                      </a:cubicBezTo>
                      <a:lnTo>
                        <a:pt x="30956" y="0"/>
                      </a:lnTo>
                      <a:close/>
                    </a:path>
                  </a:pathLst>
                </a:custGeom>
                <a:gradFill>
                  <a:gsLst>
                    <a:gs pos="80000">
                      <a:srgbClr val="49C5B1"/>
                    </a:gs>
                    <a:gs pos="2000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>
                    <a:ln w="3175">
                      <a:noFill/>
                    </a:ln>
                    <a:gradFill>
                      <a:gsLst>
                        <a:gs pos="70225">
                          <a:srgbClr val="000000"/>
                        </a:gs>
                        <a:gs pos="53933">
                          <a:srgbClr val="000000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93" name="Graphic 208">
                <a:extLst>
                  <a:ext uri="{FF2B5EF4-FFF2-40B4-BE49-F238E27FC236}">
                    <a16:creationId xmlns:a16="http://schemas.microsoft.com/office/drawing/2014/main" id="{07FEA3C5-C433-773B-FD20-F79264C099A4}"/>
                  </a:ext>
                </a:extLst>
              </p:cNvPr>
              <p:cNvSpPr/>
              <p:nvPr/>
            </p:nvSpPr>
            <p:spPr>
              <a:xfrm>
                <a:off x="5917431" y="4300757"/>
                <a:ext cx="362219" cy="362219"/>
              </a:xfrm>
              <a:custGeom>
                <a:avLst/>
                <a:gdLst>
                  <a:gd name="connsiteX0" fmla="*/ 21431 w 171450"/>
                  <a:gd name="connsiteY0" fmla="*/ 0 h 171450"/>
                  <a:gd name="connsiteX1" fmla="*/ 0 w 171450"/>
                  <a:gd name="connsiteY1" fmla="*/ 21431 h 171450"/>
                  <a:gd name="connsiteX2" fmla="*/ 0 w 171450"/>
                  <a:gd name="connsiteY2" fmla="*/ 150019 h 171450"/>
                  <a:gd name="connsiteX3" fmla="*/ 21431 w 171450"/>
                  <a:gd name="connsiteY3" fmla="*/ 171450 h 171450"/>
                  <a:gd name="connsiteX4" fmla="*/ 150019 w 171450"/>
                  <a:gd name="connsiteY4" fmla="*/ 171450 h 171450"/>
                  <a:gd name="connsiteX5" fmla="*/ 171450 w 171450"/>
                  <a:gd name="connsiteY5" fmla="*/ 150019 h 171450"/>
                  <a:gd name="connsiteX6" fmla="*/ 171450 w 171450"/>
                  <a:gd name="connsiteY6" fmla="*/ 21431 h 171450"/>
                  <a:gd name="connsiteX7" fmla="*/ 150019 w 171450"/>
                  <a:gd name="connsiteY7" fmla="*/ 0 h 171450"/>
                  <a:gd name="connsiteX8" fmla="*/ 21431 w 171450"/>
                  <a:gd name="connsiteY8" fmla="*/ 0 h 171450"/>
                  <a:gd name="connsiteX9" fmla="*/ 54769 w 171450"/>
                  <a:gd name="connsiteY9" fmla="*/ 50006 h 171450"/>
                  <a:gd name="connsiteX10" fmla="*/ 45244 w 171450"/>
                  <a:gd name="connsiteY10" fmla="*/ 59531 h 171450"/>
                  <a:gd name="connsiteX11" fmla="*/ 35719 w 171450"/>
                  <a:gd name="connsiteY11" fmla="*/ 50006 h 171450"/>
                  <a:gd name="connsiteX12" fmla="*/ 45244 w 171450"/>
                  <a:gd name="connsiteY12" fmla="*/ 40481 h 171450"/>
                  <a:gd name="connsiteX13" fmla="*/ 54769 w 171450"/>
                  <a:gd name="connsiteY13" fmla="*/ 50006 h 171450"/>
                  <a:gd name="connsiteX14" fmla="*/ 71438 w 171450"/>
                  <a:gd name="connsiteY14" fmla="*/ 50006 h 171450"/>
                  <a:gd name="connsiteX15" fmla="*/ 78581 w 171450"/>
                  <a:gd name="connsiteY15" fmla="*/ 42863 h 171450"/>
                  <a:gd name="connsiteX16" fmla="*/ 130969 w 171450"/>
                  <a:gd name="connsiteY16" fmla="*/ 42863 h 171450"/>
                  <a:gd name="connsiteX17" fmla="*/ 138113 w 171450"/>
                  <a:gd name="connsiteY17" fmla="*/ 50006 h 171450"/>
                  <a:gd name="connsiteX18" fmla="*/ 130969 w 171450"/>
                  <a:gd name="connsiteY18" fmla="*/ 57150 h 171450"/>
                  <a:gd name="connsiteX19" fmla="*/ 78581 w 171450"/>
                  <a:gd name="connsiteY19" fmla="*/ 57150 h 171450"/>
                  <a:gd name="connsiteX20" fmla="*/ 71438 w 171450"/>
                  <a:gd name="connsiteY20" fmla="*/ 50006 h 171450"/>
                  <a:gd name="connsiteX21" fmla="*/ 71438 w 171450"/>
                  <a:gd name="connsiteY21" fmla="*/ 85725 h 171450"/>
                  <a:gd name="connsiteX22" fmla="*/ 78581 w 171450"/>
                  <a:gd name="connsiteY22" fmla="*/ 78581 h 171450"/>
                  <a:gd name="connsiteX23" fmla="*/ 130969 w 171450"/>
                  <a:gd name="connsiteY23" fmla="*/ 78581 h 171450"/>
                  <a:gd name="connsiteX24" fmla="*/ 138113 w 171450"/>
                  <a:gd name="connsiteY24" fmla="*/ 85725 h 171450"/>
                  <a:gd name="connsiteX25" fmla="*/ 130969 w 171450"/>
                  <a:gd name="connsiteY25" fmla="*/ 92869 h 171450"/>
                  <a:gd name="connsiteX26" fmla="*/ 78581 w 171450"/>
                  <a:gd name="connsiteY26" fmla="*/ 92869 h 171450"/>
                  <a:gd name="connsiteX27" fmla="*/ 71438 w 171450"/>
                  <a:gd name="connsiteY27" fmla="*/ 85725 h 171450"/>
                  <a:gd name="connsiteX28" fmla="*/ 78581 w 171450"/>
                  <a:gd name="connsiteY28" fmla="*/ 114300 h 171450"/>
                  <a:gd name="connsiteX29" fmla="*/ 130969 w 171450"/>
                  <a:gd name="connsiteY29" fmla="*/ 114300 h 171450"/>
                  <a:gd name="connsiteX30" fmla="*/ 138113 w 171450"/>
                  <a:gd name="connsiteY30" fmla="*/ 121444 h 171450"/>
                  <a:gd name="connsiteX31" fmla="*/ 130969 w 171450"/>
                  <a:gd name="connsiteY31" fmla="*/ 128588 h 171450"/>
                  <a:gd name="connsiteX32" fmla="*/ 78581 w 171450"/>
                  <a:gd name="connsiteY32" fmla="*/ 128588 h 171450"/>
                  <a:gd name="connsiteX33" fmla="*/ 71438 w 171450"/>
                  <a:gd name="connsiteY33" fmla="*/ 121444 h 171450"/>
                  <a:gd name="connsiteX34" fmla="*/ 78581 w 171450"/>
                  <a:gd name="connsiteY34" fmla="*/ 114300 h 171450"/>
                  <a:gd name="connsiteX35" fmla="*/ 45244 w 171450"/>
                  <a:gd name="connsiteY35" fmla="*/ 95250 h 171450"/>
                  <a:gd name="connsiteX36" fmla="*/ 35719 w 171450"/>
                  <a:gd name="connsiteY36" fmla="*/ 85725 h 171450"/>
                  <a:gd name="connsiteX37" fmla="*/ 45244 w 171450"/>
                  <a:gd name="connsiteY37" fmla="*/ 76200 h 171450"/>
                  <a:gd name="connsiteX38" fmla="*/ 54769 w 171450"/>
                  <a:gd name="connsiteY38" fmla="*/ 85725 h 171450"/>
                  <a:gd name="connsiteX39" fmla="*/ 45244 w 171450"/>
                  <a:gd name="connsiteY39" fmla="*/ 95250 h 171450"/>
                  <a:gd name="connsiteX40" fmla="*/ 54769 w 171450"/>
                  <a:gd name="connsiteY40" fmla="*/ 121444 h 171450"/>
                  <a:gd name="connsiteX41" fmla="*/ 45244 w 171450"/>
                  <a:gd name="connsiteY41" fmla="*/ 130969 h 171450"/>
                  <a:gd name="connsiteX42" fmla="*/ 35719 w 171450"/>
                  <a:gd name="connsiteY42" fmla="*/ 121444 h 171450"/>
                  <a:gd name="connsiteX43" fmla="*/ 45244 w 171450"/>
                  <a:gd name="connsiteY43" fmla="*/ 111919 h 171450"/>
                  <a:gd name="connsiteX44" fmla="*/ 54769 w 171450"/>
                  <a:gd name="connsiteY44" fmla="*/ 12144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1450" h="171450">
                    <a:moveTo>
                      <a:pt x="21431" y="0"/>
                    </a:moveTo>
                    <a:cubicBezTo>
                      <a:pt x="9595" y="0"/>
                      <a:pt x="0" y="9595"/>
                      <a:pt x="0" y="21431"/>
                    </a:cubicBezTo>
                    <a:lnTo>
                      <a:pt x="0" y="150019"/>
                    </a:lnTo>
                    <a:cubicBezTo>
                      <a:pt x="0" y="161855"/>
                      <a:pt x="9595" y="171450"/>
                      <a:pt x="21431" y="171450"/>
                    </a:cubicBezTo>
                    <a:lnTo>
                      <a:pt x="150019" y="171450"/>
                    </a:lnTo>
                    <a:cubicBezTo>
                      <a:pt x="161855" y="171450"/>
                      <a:pt x="171450" y="161855"/>
                      <a:pt x="171450" y="150019"/>
                    </a:cubicBezTo>
                    <a:lnTo>
                      <a:pt x="171450" y="21431"/>
                    </a:lnTo>
                    <a:cubicBezTo>
                      <a:pt x="171450" y="9595"/>
                      <a:pt x="161855" y="0"/>
                      <a:pt x="150019" y="0"/>
                    </a:cubicBezTo>
                    <a:lnTo>
                      <a:pt x="21431" y="0"/>
                    </a:lnTo>
                    <a:close/>
                    <a:moveTo>
                      <a:pt x="54769" y="50006"/>
                    </a:moveTo>
                    <a:cubicBezTo>
                      <a:pt x="54769" y="55267"/>
                      <a:pt x="50504" y="59531"/>
                      <a:pt x="45244" y="59531"/>
                    </a:cubicBezTo>
                    <a:cubicBezTo>
                      <a:pt x="39983" y="59531"/>
                      <a:pt x="35719" y="55267"/>
                      <a:pt x="35719" y="50006"/>
                    </a:cubicBezTo>
                    <a:cubicBezTo>
                      <a:pt x="35719" y="44746"/>
                      <a:pt x="39983" y="40481"/>
                      <a:pt x="45244" y="40481"/>
                    </a:cubicBezTo>
                    <a:cubicBezTo>
                      <a:pt x="50504" y="40481"/>
                      <a:pt x="54769" y="44746"/>
                      <a:pt x="54769" y="50006"/>
                    </a:cubicBezTo>
                    <a:close/>
                    <a:moveTo>
                      <a:pt x="71438" y="50006"/>
                    </a:moveTo>
                    <a:cubicBezTo>
                      <a:pt x="71438" y="46061"/>
                      <a:pt x="74636" y="42863"/>
                      <a:pt x="78581" y="42863"/>
                    </a:cubicBezTo>
                    <a:lnTo>
                      <a:pt x="130969" y="42863"/>
                    </a:lnTo>
                    <a:cubicBezTo>
                      <a:pt x="134914" y="42863"/>
                      <a:pt x="138113" y="46061"/>
                      <a:pt x="138113" y="50006"/>
                    </a:cubicBezTo>
                    <a:cubicBezTo>
                      <a:pt x="138113" y="53952"/>
                      <a:pt x="134914" y="57150"/>
                      <a:pt x="130969" y="57150"/>
                    </a:cubicBezTo>
                    <a:lnTo>
                      <a:pt x="78581" y="57150"/>
                    </a:lnTo>
                    <a:cubicBezTo>
                      <a:pt x="74636" y="57150"/>
                      <a:pt x="71438" y="53952"/>
                      <a:pt x="71438" y="50006"/>
                    </a:cubicBezTo>
                    <a:close/>
                    <a:moveTo>
                      <a:pt x="71438" y="85725"/>
                    </a:moveTo>
                    <a:cubicBezTo>
                      <a:pt x="71438" y="81780"/>
                      <a:pt x="74636" y="78581"/>
                      <a:pt x="78581" y="78581"/>
                    </a:cubicBezTo>
                    <a:lnTo>
                      <a:pt x="130969" y="78581"/>
                    </a:lnTo>
                    <a:cubicBezTo>
                      <a:pt x="134914" y="78581"/>
                      <a:pt x="138113" y="81780"/>
                      <a:pt x="138113" y="85725"/>
                    </a:cubicBezTo>
                    <a:cubicBezTo>
                      <a:pt x="138113" y="89670"/>
                      <a:pt x="134914" y="92869"/>
                      <a:pt x="130969" y="92869"/>
                    </a:cubicBezTo>
                    <a:lnTo>
                      <a:pt x="78581" y="92869"/>
                    </a:lnTo>
                    <a:cubicBezTo>
                      <a:pt x="74636" y="92869"/>
                      <a:pt x="71438" y="89670"/>
                      <a:pt x="71438" y="85725"/>
                    </a:cubicBezTo>
                    <a:close/>
                    <a:moveTo>
                      <a:pt x="78581" y="114300"/>
                    </a:moveTo>
                    <a:lnTo>
                      <a:pt x="130969" y="114300"/>
                    </a:lnTo>
                    <a:cubicBezTo>
                      <a:pt x="134914" y="114300"/>
                      <a:pt x="138113" y="117499"/>
                      <a:pt x="138113" y="121444"/>
                    </a:cubicBezTo>
                    <a:cubicBezTo>
                      <a:pt x="138113" y="125389"/>
                      <a:pt x="134914" y="128588"/>
                      <a:pt x="130969" y="128588"/>
                    </a:cubicBezTo>
                    <a:lnTo>
                      <a:pt x="78581" y="128588"/>
                    </a:lnTo>
                    <a:cubicBezTo>
                      <a:pt x="74636" y="128588"/>
                      <a:pt x="71438" y="125389"/>
                      <a:pt x="71438" y="121444"/>
                    </a:cubicBezTo>
                    <a:cubicBezTo>
                      <a:pt x="71438" y="117499"/>
                      <a:pt x="74636" y="114300"/>
                      <a:pt x="78581" y="114300"/>
                    </a:cubicBezTo>
                    <a:close/>
                    <a:moveTo>
                      <a:pt x="45244" y="95250"/>
                    </a:moveTo>
                    <a:cubicBezTo>
                      <a:pt x="39983" y="95250"/>
                      <a:pt x="35719" y="90986"/>
                      <a:pt x="35719" y="85725"/>
                    </a:cubicBezTo>
                    <a:cubicBezTo>
                      <a:pt x="35719" y="80464"/>
                      <a:pt x="39983" y="76200"/>
                      <a:pt x="45244" y="76200"/>
                    </a:cubicBezTo>
                    <a:cubicBezTo>
                      <a:pt x="50504" y="76200"/>
                      <a:pt x="54769" y="80464"/>
                      <a:pt x="54769" y="85725"/>
                    </a:cubicBezTo>
                    <a:cubicBezTo>
                      <a:pt x="54769" y="90986"/>
                      <a:pt x="50504" y="95250"/>
                      <a:pt x="45244" y="95250"/>
                    </a:cubicBezTo>
                    <a:close/>
                    <a:moveTo>
                      <a:pt x="54769" y="121444"/>
                    </a:moveTo>
                    <a:cubicBezTo>
                      <a:pt x="54769" y="126704"/>
                      <a:pt x="50504" y="130969"/>
                      <a:pt x="45244" y="130969"/>
                    </a:cubicBezTo>
                    <a:cubicBezTo>
                      <a:pt x="39983" y="130969"/>
                      <a:pt x="35719" y="126704"/>
                      <a:pt x="35719" y="121444"/>
                    </a:cubicBezTo>
                    <a:cubicBezTo>
                      <a:pt x="35719" y="116183"/>
                      <a:pt x="39983" y="111919"/>
                      <a:pt x="45244" y="111919"/>
                    </a:cubicBezTo>
                    <a:cubicBezTo>
                      <a:pt x="50504" y="111919"/>
                      <a:pt x="54769" y="116183"/>
                      <a:pt x="54769" y="121444"/>
                    </a:cubicBezTo>
                    <a:close/>
                  </a:path>
                </a:pathLst>
              </a:custGeom>
              <a:gradFill>
                <a:gsLst>
                  <a:gs pos="80000">
                    <a:srgbClr val="49C5B1"/>
                  </a:gs>
                  <a:gs pos="20000">
                    <a:srgbClr val="8DE971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0225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4" name="Graphic 210">
                <a:extLst>
                  <a:ext uri="{FF2B5EF4-FFF2-40B4-BE49-F238E27FC236}">
                    <a16:creationId xmlns:a16="http://schemas.microsoft.com/office/drawing/2014/main" id="{4703C622-9F04-D4B2-D60A-4FC5C69942D0}"/>
                  </a:ext>
                </a:extLst>
              </p:cNvPr>
              <p:cNvSpPr/>
              <p:nvPr/>
            </p:nvSpPr>
            <p:spPr>
              <a:xfrm>
                <a:off x="6973562" y="4280599"/>
                <a:ext cx="301839" cy="402534"/>
              </a:xfrm>
              <a:custGeom>
                <a:avLst/>
                <a:gdLst>
                  <a:gd name="connsiteX0" fmla="*/ 31376 w 142870"/>
                  <a:gd name="connsiteY0" fmla="*/ 114300 h 190532"/>
                  <a:gd name="connsiteX1" fmla="*/ 14545 w 142870"/>
                  <a:gd name="connsiteY1" fmla="*/ 181623 h 190532"/>
                  <a:gd name="connsiteX2" fmla="*/ 26632 w 142870"/>
                  <a:gd name="connsiteY2" fmla="*/ 188300 h 190532"/>
                  <a:gd name="connsiteX3" fmla="*/ 140875 w 142870"/>
                  <a:gd name="connsiteY3" fmla="*/ 69247 h 190532"/>
                  <a:gd name="connsiteX4" fmla="*/ 140680 w 142870"/>
                  <a:gd name="connsiteY4" fmla="*/ 59146 h 190532"/>
                  <a:gd name="connsiteX5" fmla="*/ 135732 w 142870"/>
                  <a:gd name="connsiteY5" fmla="*/ 57150 h 190532"/>
                  <a:gd name="connsiteX6" fmla="*/ 93250 w 142870"/>
                  <a:gd name="connsiteY6" fmla="*/ 57150 h 190532"/>
                  <a:gd name="connsiteX7" fmla="*/ 109176 w 142870"/>
                  <a:gd name="connsiteY7" fmla="*/ 9401 h 190532"/>
                  <a:gd name="connsiteX8" fmla="*/ 104655 w 142870"/>
                  <a:gd name="connsiteY8" fmla="*/ 366 h 190532"/>
                  <a:gd name="connsiteX9" fmla="*/ 102394 w 142870"/>
                  <a:gd name="connsiteY9" fmla="*/ 0 h 190532"/>
                  <a:gd name="connsiteX10" fmla="*/ 35719 w 142870"/>
                  <a:gd name="connsiteY10" fmla="*/ 0 h 190532"/>
                  <a:gd name="connsiteX11" fmla="*/ 28852 w 142870"/>
                  <a:gd name="connsiteY11" fmla="*/ 5182 h 190532"/>
                  <a:gd name="connsiteX12" fmla="*/ 277 w 142870"/>
                  <a:gd name="connsiteY12" fmla="*/ 105194 h 190532"/>
                  <a:gd name="connsiteX13" fmla="*/ 5183 w 142870"/>
                  <a:gd name="connsiteY13" fmla="*/ 114026 h 190532"/>
                  <a:gd name="connsiteX14" fmla="*/ 7144 w 142870"/>
                  <a:gd name="connsiteY14" fmla="*/ 114300 h 190532"/>
                  <a:gd name="connsiteX15" fmla="*/ 31376 w 142870"/>
                  <a:gd name="connsiteY15" fmla="*/ 114300 h 19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2870" h="190532">
                    <a:moveTo>
                      <a:pt x="31376" y="114300"/>
                    </a:moveTo>
                    <a:lnTo>
                      <a:pt x="14545" y="181623"/>
                    </a:lnTo>
                    <a:cubicBezTo>
                      <a:pt x="12764" y="188728"/>
                      <a:pt x="21555" y="193586"/>
                      <a:pt x="26632" y="188300"/>
                    </a:cubicBezTo>
                    <a:lnTo>
                      <a:pt x="140875" y="69247"/>
                    </a:lnTo>
                    <a:cubicBezTo>
                      <a:pt x="143611" y="66404"/>
                      <a:pt x="143523" y="61881"/>
                      <a:pt x="140680" y="59146"/>
                    </a:cubicBezTo>
                    <a:cubicBezTo>
                      <a:pt x="139350" y="57866"/>
                      <a:pt x="137577" y="57151"/>
                      <a:pt x="135732" y="57150"/>
                    </a:cubicBezTo>
                    <a:lnTo>
                      <a:pt x="93250" y="57150"/>
                    </a:lnTo>
                    <a:lnTo>
                      <a:pt x="109176" y="9401"/>
                    </a:lnTo>
                    <a:cubicBezTo>
                      <a:pt x="110423" y="5658"/>
                      <a:pt x="108399" y="1613"/>
                      <a:pt x="104655" y="366"/>
                    </a:cubicBezTo>
                    <a:cubicBezTo>
                      <a:pt x="103927" y="123"/>
                      <a:pt x="103163" y="0"/>
                      <a:pt x="102394" y="0"/>
                    </a:cubicBezTo>
                    <a:lnTo>
                      <a:pt x="35719" y="0"/>
                    </a:lnTo>
                    <a:cubicBezTo>
                      <a:pt x="32530" y="1"/>
                      <a:pt x="29728" y="2115"/>
                      <a:pt x="28852" y="5182"/>
                    </a:cubicBezTo>
                    <a:lnTo>
                      <a:pt x="277" y="105194"/>
                    </a:lnTo>
                    <a:cubicBezTo>
                      <a:pt x="-807" y="108988"/>
                      <a:pt x="1390" y="112942"/>
                      <a:pt x="5183" y="114026"/>
                    </a:cubicBezTo>
                    <a:cubicBezTo>
                      <a:pt x="5821" y="114208"/>
                      <a:pt x="6481" y="114300"/>
                      <a:pt x="7144" y="114300"/>
                    </a:cubicBezTo>
                    <a:lnTo>
                      <a:pt x="31376" y="114300"/>
                    </a:lnTo>
                    <a:close/>
                  </a:path>
                </a:pathLst>
              </a:custGeom>
              <a:gradFill>
                <a:gsLst>
                  <a:gs pos="80000">
                    <a:srgbClr val="49C5B1"/>
                  </a:gs>
                  <a:gs pos="20000">
                    <a:srgbClr val="8DE971"/>
                  </a:gs>
                </a:gsLst>
                <a:path path="circle">
                  <a:fillToRect l="100000" t="100000"/>
                </a:path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70225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5EB75A-1EAF-CC9C-CEDB-1A4F6617F97B}"/>
              </a:ext>
            </a:extLst>
          </p:cNvPr>
          <p:cNvGrpSpPr/>
          <p:nvPr/>
        </p:nvGrpSpPr>
        <p:grpSpPr>
          <a:xfrm>
            <a:off x="3421966" y="3207708"/>
            <a:ext cx="453696" cy="453696"/>
            <a:chOff x="4123561" y="2857240"/>
            <a:chExt cx="453696" cy="45369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2CC58B-DD49-37B6-BA20-69521259D4EE}"/>
                </a:ext>
              </a:extLst>
            </p:cNvPr>
            <p:cNvSpPr/>
            <p:nvPr/>
          </p:nvSpPr>
          <p:spPr bwMode="auto">
            <a:xfrm>
              <a:off x="4123561" y="2857240"/>
              <a:ext cx="453696" cy="4536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C96E76-BE00-3A98-6343-C26CC0EA0A90}"/>
                </a:ext>
              </a:extLst>
            </p:cNvPr>
            <p:cNvCxnSpPr>
              <a:cxnSpLocks/>
            </p:cNvCxnSpPr>
            <p:nvPr/>
          </p:nvCxnSpPr>
          <p:spPr>
            <a:xfrm>
              <a:off x="4274853" y="3084086"/>
              <a:ext cx="151142" cy="0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60FD6FE-E6C1-EAF7-A98C-D7D40F63C95B}"/>
                </a:ext>
              </a:extLst>
            </p:cNvPr>
            <p:cNvCxnSpPr>
              <a:cxnSpLocks/>
            </p:cNvCxnSpPr>
            <p:nvPr/>
          </p:nvCxnSpPr>
          <p:spPr>
            <a:xfrm>
              <a:off x="4370768" y="3014212"/>
              <a:ext cx="57748" cy="69875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BF546E0-B864-D5CC-D841-DC1A13E45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0754" y="3084089"/>
              <a:ext cx="57748" cy="69875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D59933-2A0D-96A3-42D6-A8839D152DB4}"/>
              </a:ext>
            </a:extLst>
          </p:cNvPr>
          <p:cNvGrpSpPr/>
          <p:nvPr/>
        </p:nvGrpSpPr>
        <p:grpSpPr>
          <a:xfrm>
            <a:off x="8316340" y="3207708"/>
            <a:ext cx="453696" cy="453696"/>
            <a:chOff x="4123561" y="2857240"/>
            <a:chExt cx="453696" cy="45369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CEA1342-0412-F680-6046-C89A46593236}"/>
                </a:ext>
              </a:extLst>
            </p:cNvPr>
            <p:cNvSpPr/>
            <p:nvPr/>
          </p:nvSpPr>
          <p:spPr bwMode="auto">
            <a:xfrm>
              <a:off x="4123561" y="2857240"/>
              <a:ext cx="453696" cy="4536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8F4CA9-E55E-0A83-5542-C916BE3C7730}"/>
                </a:ext>
              </a:extLst>
            </p:cNvPr>
            <p:cNvCxnSpPr>
              <a:cxnSpLocks/>
            </p:cNvCxnSpPr>
            <p:nvPr/>
          </p:nvCxnSpPr>
          <p:spPr>
            <a:xfrm>
              <a:off x="4274853" y="3084086"/>
              <a:ext cx="151142" cy="0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D6DEA1-2AA5-07E9-6310-DD1D893E990F}"/>
                </a:ext>
              </a:extLst>
            </p:cNvPr>
            <p:cNvCxnSpPr>
              <a:cxnSpLocks/>
            </p:cNvCxnSpPr>
            <p:nvPr/>
          </p:nvCxnSpPr>
          <p:spPr>
            <a:xfrm>
              <a:off x="4370768" y="3014212"/>
              <a:ext cx="57748" cy="69875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4468AF-89A4-699F-A624-EA8EE8A87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0754" y="3084089"/>
              <a:ext cx="57748" cy="69875"/>
            </a:xfrm>
            <a:prstGeom prst="line">
              <a:avLst/>
            </a:prstGeom>
            <a:noFill/>
            <a:ln w="25400" cap="rnd" cmpd="sng" algn="ctr">
              <a:solidFill>
                <a:srgbClr val="091F2C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7" name="Rounded Rectangle 45">
            <a:extLst>
              <a:ext uri="{FF2B5EF4-FFF2-40B4-BE49-F238E27FC236}">
                <a16:creationId xmlns:a16="http://schemas.microsoft.com/office/drawing/2014/main" id="{89B376CD-5649-1FF6-C922-06C58F637BBC}"/>
              </a:ext>
            </a:extLst>
          </p:cNvPr>
          <p:cNvSpPr/>
          <p:nvPr/>
        </p:nvSpPr>
        <p:spPr>
          <a:xfrm>
            <a:off x="1772253" y="1521794"/>
            <a:ext cx="1407989" cy="786944"/>
          </a:xfrm>
          <a:prstGeom prst="roundRect">
            <a:avLst>
              <a:gd name="adj" fmla="val 4142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txBody>
          <a:bodyPr rot="0" spcFirstLastPara="0" vert="horz" wrap="square" lIns="182880" tIns="146304" rIns="182880" bIns="360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OneLake</a:t>
            </a:r>
          </a:p>
        </p:txBody>
      </p:sp>
      <p:pic>
        <p:nvPicPr>
          <p:cNvPr id="68" name="Picture 67" descr="Logo, company name&#10;&#10;Description automatically generated">
            <a:extLst>
              <a:ext uri="{FF2B5EF4-FFF2-40B4-BE49-F238E27FC236}">
                <a16:creationId xmlns:a16="http://schemas.microsoft.com/office/drawing/2014/main" id="{7E1EAF7B-4A34-F292-F26B-060A8C34DC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1100941" y="1439279"/>
            <a:ext cx="730626" cy="63199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597F752-87EF-1A7D-1492-C412019C5A16}"/>
              </a:ext>
            </a:extLst>
          </p:cNvPr>
          <p:cNvGrpSpPr/>
          <p:nvPr/>
        </p:nvGrpSpPr>
        <p:grpSpPr>
          <a:xfrm>
            <a:off x="1038368" y="3282516"/>
            <a:ext cx="2312065" cy="1382026"/>
            <a:chOff x="1017875" y="3432473"/>
            <a:chExt cx="2312065" cy="1382026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FF3E30-E1ED-76B1-B048-2F81B232C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17875" y="4814499"/>
              <a:ext cx="2312065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94158D-3099-FAF5-10CB-8B3C50D49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17875" y="4123486"/>
              <a:ext cx="2312065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A48DA49-7C9C-DC12-326A-6F5C2F8B2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17875" y="3432473"/>
              <a:ext cx="2312065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alpha val="20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pic>
        <p:nvPicPr>
          <p:cNvPr id="70" name="Graphic 24">
            <a:extLst>
              <a:ext uri="{FF2B5EF4-FFF2-40B4-BE49-F238E27FC236}">
                <a16:creationId xmlns:a16="http://schemas.microsoft.com/office/drawing/2014/main" id="{D7259129-7C01-5E1B-6883-3AD56D670D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2453" r="-2453"/>
          <a:stretch/>
        </p:blipFill>
        <p:spPr>
          <a:xfrm>
            <a:off x="1135856" y="3447135"/>
            <a:ext cx="440453" cy="419858"/>
          </a:xfrm>
          <a:prstGeom prst="rect">
            <a:avLst/>
          </a:prstGeom>
        </p:spPr>
      </p:pic>
      <p:pic>
        <p:nvPicPr>
          <p:cNvPr id="71" name="Graphic 25">
            <a:extLst>
              <a:ext uri="{FF2B5EF4-FFF2-40B4-BE49-F238E27FC236}">
                <a16:creationId xmlns:a16="http://schemas.microsoft.com/office/drawing/2014/main" id="{4BD43F9F-512E-7C23-CE2D-B2FDCDA6C29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2453" r="-2453"/>
          <a:stretch/>
        </p:blipFill>
        <p:spPr>
          <a:xfrm>
            <a:off x="1146335" y="4136511"/>
            <a:ext cx="439980" cy="4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CE83B5D5-95CF-F92F-9D9C-0CA55756D977}"/>
              </a:ext>
            </a:extLst>
          </p:cNvPr>
          <p:cNvSpPr/>
          <p:nvPr/>
        </p:nvSpPr>
        <p:spPr>
          <a:xfrm>
            <a:off x="457200" y="884084"/>
            <a:ext cx="11498182" cy="5302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A5E5E-C24C-25BE-6D0B-ACEB35C0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</a:t>
            </a:r>
          </a:p>
        </p:txBody>
      </p:sp>
      <p:sp>
        <p:nvSpPr>
          <p:cNvPr id="18" name="Flowchart: Preparation 39">
            <a:extLst>
              <a:ext uri="{FF2B5EF4-FFF2-40B4-BE49-F238E27FC236}">
                <a16:creationId xmlns:a16="http://schemas.microsoft.com/office/drawing/2014/main" id="{E8850564-7E46-E11A-D474-BA50A4043E8C}"/>
              </a:ext>
            </a:extLst>
          </p:cNvPr>
          <p:cNvSpPr/>
          <p:nvPr/>
        </p:nvSpPr>
        <p:spPr>
          <a:xfrm>
            <a:off x="7775075" y="3003372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Marketing</a:t>
            </a:r>
          </a:p>
        </p:txBody>
      </p:sp>
      <p:sp>
        <p:nvSpPr>
          <p:cNvPr id="21" name="Flowchart: Preparation 42">
            <a:extLst>
              <a:ext uri="{FF2B5EF4-FFF2-40B4-BE49-F238E27FC236}">
                <a16:creationId xmlns:a16="http://schemas.microsoft.com/office/drawing/2014/main" id="{487B6FBD-EF8D-EBFC-4B4A-A4D71A17FC85}"/>
              </a:ext>
            </a:extLst>
          </p:cNvPr>
          <p:cNvSpPr/>
          <p:nvPr/>
        </p:nvSpPr>
        <p:spPr>
          <a:xfrm>
            <a:off x="3579847" y="3003372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HR</a:t>
            </a:r>
          </a:p>
        </p:txBody>
      </p:sp>
      <p:sp>
        <p:nvSpPr>
          <p:cNvPr id="22" name="Flowchart: Preparation 40">
            <a:extLst>
              <a:ext uri="{FF2B5EF4-FFF2-40B4-BE49-F238E27FC236}">
                <a16:creationId xmlns:a16="http://schemas.microsoft.com/office/drawing/2014/main" id="{CBE866A5-60F5-F9C6-3659-0298826E2EC8}"/>
              </a:ext>
            </a:extLst>
          </p:cNvPr>
          <p:cNvSpPr/>
          <p:nvPr/>
        </p:nvSpPr>
        <p:spPr>
          <a:xfrm>
            <a:off x="6736706" y="3920987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Operations</a:t>
            </a:r>
          </a:p>
        </p:txBody>
      </p:sp>
      <p:sp>
        <p:nvSpPr>
          <p:cNvPr id="23" name="Flowchart: Preparation 41">
            <a:extLst>
              <a:ext uri="{FF2B5EF4-FFF2-40B4-BE49-F238E27FC236}">
                <a16:creationId xmlns:a16="http://schemas.microsoft.com/office/drawing/2014/main" id="{81664CB4-E9E9-3A3C-CAA6-306115D7B840}"/>
              </a:ext>
            </a:extLst>
          </p:cNvPr>
          <p:cNvSpPr/>
          <p:nvPr/>
        </p:nvSpPr>
        <p:spPr>
          <a:xfrm>
            <a:off x="4691764" y="3920987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Finance</a:t>
            </a:r>
          </a:p>
        </p:txBody>
      </p:sp>
      <p:sp>
        <p:nvSpPr>
          <p:cNvPr id="27" name="Flowchart: Preparation 43">
            <a:extLst>
              <a:ext uri="{FF2B5EF4-FFF2-40B4-BE49-F238E27FC236}">
                <a16:creationId xmlns:a16="http://schemas.microsoft.com/office/drawing/2014/main" id="{0D6E92FE-A4A6-2C36-C98D-F46241D6AA87}"/>
              </a:ext>
            </a:extLst>
          </p:cNvPr>
          <p:cNvSpPr/>
          <p:nvPr/>
        </p:nvSpPr>
        <p:spPr>
          <a:xfrm>
            <a:off x="6736706" y="2037012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Customer</a:t>
            </a:r>
          </a:p>
        </p:txBody>
      </p:sp>
      <p:sp>
        <p:nvSpPr>
          <p:cNvPr id="28" name="Flowchart: Preparation 44">
            <a:extLst>
              <a:ext uri="{FF2B5EF4-FFF2-40B4-BE49-F238E27FC236}">
                <a16:creationId xmlns:a16="http://schemas.microsoft.com/office/drawing/2014/main" id="{B7F66B68-4559-BF8A-06FA-51201650724C}"/>
              </a:ext>
            </a:extLst>
          </p:cNvPr>
          <p:cNvSpPr/>
          <p:nvPr/>
        </p:nvSpPr>
        <p:spPr>
          <a:xfrm>
            <a:off x="4691764" y="2037012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Sales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DEC1A3-692A-FD36-C24E-3D428F5B73C8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4348045" y="3771570"/>
            <a:ext cx="475521" cy="281219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E66F0D-0EE0-DBE1-C51E-650FA9998539}"/>
              </a:ext>
            </a:extLst>
          </p:cNvPr>
          <p:cNvCxnSpPr>
            <a:cxnSpLocks/>
            <a:stCxn id="22" idx="7"/>
            <a:endCxn id="18" idx="3"/>
          </p:cNvCxnSpPr>
          <p:nvPr/>
        </p:nvCxnSpPr>
        <p:spPr>
          <a:xfrm flipV="1">
            <a:off x="7504904" y="3771570"/>
            <a:ext cx="401973" cy="281219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82C8D6-D417-0509-D723-F8EA1D859AF1}"/>
              </a:ext>
            </a:extLst>
          </p:cNvPr>
          <p:cNvCxnSpPr>
            <a:cxnSpLocks/>
            <a:stCxn id="28" idx="3"/>
            <a:endCxn id="21" idx="7"/>
          </p:cNvCxnSpPr>
          <p:nvPr/>
        </p:nvCxnSpPr>
        <p:spPr>
          <a:xfrm flipH="1">
            <a:off x="4348045" y="2805210"/>
            <a:ext cx="475521" cy="32996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32" name="Flowchart: Preparation 85">
            <a:extLst>
              <a:ext uri="{FF2B5EF4-FFF2-40B4-BE49-F238E27FC236}">
                <a16:creationId xmlns:a16="http://schemas.microsoft.com/office/drawing/2014/main" id="{D1AAF3A1-01A8-7849-0526-025D17861502}"/>
              </a:ext>
            </a:extLst>
          </p:cNvPr>
          <p:cNvSpPr/>
          <p:nvPr/>
        </p:nvSpPr>
        <p:spPr>
          <a:xfrm>
            <a:off x="4690679" y="2050347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Flowchart: Preparation 86">
            <a:extLst>
              <a:ext uri="{FF2B5EF4-FFF2-40B4-BE49-F238E27FC236}">
                <a16:creationId xmlns:a16="http://schemas.microsoft.com/office/drawing/2014/main" id="{EA5D920C-7482-CC28-E3C7-FEC820AEF7CA}"/>
              </a:ext>
            </a:extLst>
          </p:cNvPr>
          <p:cNvSpPr/>
          <p:nvPr/>
        </p:nvSpPr>
        <p:spPr>
          <a:xfrm>
            <a:off x="4659187" y="2196696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Flowchart: Preparation 87">
            <a:extLst>
              <a:ext uri="{FF2B5EF4-FFF2-40B4-BE49-F238E27FC236}">
                <a16:creationId xmlns:a16="http://schemas.microsoft.com/office/drawing/2014/main" id="{F62DF3B6-3C12-1317-412D-ADE9F3CB11B9}"/>
              </a:ext>
            </a:extLst>
          </p:cNvPr>
          <p:cNvSpPr/>
          <p:nvPr/>
        </p:nvSpPr>
        <p:spPr>
          <a:xfrm>
            <a:off x="3689787" y="3763657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Flowchart: Preparation 89">
            <a:extLst>
              <a:ext uri="{FF2B5EF4-FFF2-40B4-BE49-F238E27FC236}">
                <a16:creationId xmlns:a16="http://schemas.microsoft.com/office/drawing/2014/main" id="{5ADEC568-CA69-2AC7-CEAC-B8EF43436DD4}"/>
              </a:ext>
            </a:extLst>
          </p:cNvPr>
          <p:cNvSpPr/>
          <p:nvPr/>
        </p:nvSpPr>
        <p:spPr>
          <a:xfrm>
            <a:off x="5526345" y="4693332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Flowchart: Preparation 90">
            <a:extLst>
              <a:ext uri="{FF2B5EF4-FFF2-40B4-BE49-F238E27FC236}">
                <a16:creationId xmlns:a16="http://schemas.microsoft.com/office/drawing/2014/main" id="{D85E6D82-120A-3B5A-94AB-393B0504E362}"/>
              </a:ext>
            </a:extLst>
          </p:cNvPr>
          <p:cNvSpPr/>
          <p:nvPr/>
        </p:nvSpPr>
        <p:spPr>
          <a:xfrm>
            <a:off x="8559073" y="3628074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lowchart: Preparation 92">
            <a:extLst>
              <a:ext uri="{FF2B5EF4-FFF2-40B4-BE49-F238E27FC236}">
                <a16:creationId xmlns:a16="http://schemas.microsoft.com/office/drawing/2014/main" id="{91140E0F-0FAB-6994-C7A1-8710103928D1}"/>
              </a:ext>
            </a:extLst>
          </p:cNvPr>
          <p:cNvSpPr/>
          <p:nvPr/>
        </p:nvSpPr>
        <p:spPr>
          <a:xfrm>
            <a:off x="7600296" y="2152246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lowchart: Preparation 93">
            <a:extLst>
              <a:ext uri="{FF2B5EF4-FFF2-40B4-BE49-F238E27FC236}">
                <a16:creationId xmlns:a16="http://schemas.microsoft.com/office/drawing/2014/main" id="{435C2703-6F55-A069-718B-B260959741FC}"/>
              </a:ext>
            </a:extLst>
          </p:cNvPr>
          <p:cNvSpPr/>
          <p:nvPr/>
        </p:nvSpPr>
        <p:spPr>
          <a:xfrm>
            <a:off x="8365031" y="2934960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Flowchart: Preparation 85">
            <a:extLst>
              <a:ext uri="{FF2B5EF4-FFF2-40B4-BE49-F238E27FC236}">
                <a16:creationId xmlns:a16="http://schemas.microsoft.com/office/drawing/2014/main" id="{BD742A14-4668-4325-6DF3-8340CCD1C762}"/>
              </a:ext>
            </a:extLst>
          </p:cNvPr>
          <p:cNvSpPr/>
          <p:nvPr/>
        </p:nvSpPr>
        <p:spPr>
          <a:xfrm>
            <a:off x="3581787" y="3604614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Flowchart: Preparation 90">
            <a:extLst>
              <a:ext uri="{FF2B5EF4-FFF2-40B4-BE49-F238E27FC236}">
                <a16:creationId xmlns:a16="http://schemas.microsoft.com/office/drawing/2014/main" id="{E481A26C-E5EA-59AC-2172-84013AE69CB6}"/>
              </a:ext>
            </a:extLst>
          </p:cNvPr>
          <p:cNvSpPr/>
          <p:nvPr/>
        </p:nvSpPr>
        <p:spPr>
          <a:xfrm>
            <a:off x="7385079" y="2950441"/>
            <a:ext cx="72000" cy="72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FCC328-07CC-2EEE-7BB6-88AFD25DDD04}"/>
              </a:ext>
            </a:extLst>
          </p:cNvPr>
          <p:cNvCxnSpPr>
            <a:cxnSpLocks/>
            <a:stCxn id="18" idx="1"/>
            <a:endCxn id="27" idx="5"/>
          </p:cNvCxnSpPr>
          <p:nvPr/>
        </p:nvCxnSpPr>
        <p:spPr>
          <a:xfrm flipH="1" flipV="1">
            <a:off x="7504904" y="2805210"/>
            <a:ext cx="401973" cy="32996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063EB1-047B-2834-E187-9E81951AD362}"/>
              </a:ext>
            </a:extLst>
          </p:cNvPr>
          <p:cNvCxnSpPr>
            <a:cxnSpLocks/>
            <a:stCxn id="23" idx="0"/>
            <a:endCxn id="28" idx="4"/>
          </p:cNvCxnSpPr>
          <p:nvPr/>
        </p:nvCxnSpPr>
        <p:spPr>
          <a:xfrm flipV="1">
            <a:off x="5141764" y="2937012"/>
            <a:ext cx="0" cy="983975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C26C9E-674B-57F5-FBDF-6A821767B110}"/>
              </a:ext>
            </a:extLst>
          </p:cNvPr>
          <p:cNvCxnSpPr>
            <a:cxnSpLocks/>
            <a:stCxn id="22" idx="0"/>
            <a:endCxn id="27" idx="4"/>
          </p:cNvCxnSpPr>
          <p:nvPr/>
        </p:nvCxnSpPr>
        <p:spPr>
          <a:xfrm flipV="1">
            <a:off x="7186706" y="2937012"/>
            <a:ext cx="0" cy="983975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AE9DA5C-F1AB-845E-06BC-ADF79B7F6F6E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5591764" y="2487012"/>
            <a:ext cx="1144942" cy="1883975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C84EFF-69AC-0D7D-C3D4-6E93F3B30E5A}"/>
              </a:ext>
            </a:extLst>
          </p:cNvPr>
          <p:cNvCxnSpPr>
            <a:cxnSpLocks/>
            <a:stCxn id="23" idx="6"/>
            <a:endCxn id="27" idx="2"/>
          </p:cNvCxnSpPr>
          <p:nvPr/>
        </p:nvCxnSpPr>
        <p:spPr>
          <a:xfrm flipV="1">
            <a:off x="5591764" y="2487012"/>
            <a:ext cx="1144942" cy="1883975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CE6AD3-BE7B-8101-B084-D0BE38E130F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01045" y="3135174"/>
            <a:ext cx="2305832" cy="1238367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22E483-146D-82A7-A7DD-FDD2EC92F95A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5595107" y="2485364"/>
            <a:ext cx="2311770" cy="1286206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BF574D-D2E6-D7D2-4605-16A41B7A789A}"/>
              </a:ext>
            </a:extLst>
          </p:cNvPr>
          <p:cNvCxnSpPr>
            <a:cxnSpLocks/>
            <a:stCxn id="22" idx="2"/>
            <a:endCxn id="21" idx="7"/>
          </p:cNvCxnSpPr>
          <p:nvPr/>
        </p:nvCxnSpPr>
        <p:spPr>
          <a:xfrm flipH="1" flipV="1">
            <a:off x="4348045" y="3135174"/>
            <a:ext cx="2388661" cy="1235813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DE8713-AF54-65AF-C8DF-2119A7BF0242}"/>
              </a:ext>
            </a:extLst>
          </p:cNvPr>
          <p:cNvCxnSpPr>
            <a:cxnSpLocks/>
            <a:stCxn id="27" idx="2"/>
            <a:endCxn id="21" idx="5"/>
          </p:cNvCxnSpPr>
          <p:nvPr/>
        </p:nvCxnSpPr>
        <p:spPr>
          <a:xfrm flipH="1">
            <a:off x="4348045" y="2487012"/>
            <a:ext cx="2388661" cy="1284558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E7B247-8555-3187-B4ED-B1198CA806D4}"/>
              </a:ext>
            </a:extLst>
          </p:cNvPr>
          <p:cNvCxnSpPr>
            <a:cxnSpLocks/>
          </p:cNvCxnSpPr>
          <p:nvPr/>
        </p:nvCxnSpPr>
        <p:spPr>
          <a:xfrm flipH="1">
            <a:off x="5593027" y="2488274"/>
            <a:ext cx="1148049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F207D2B-8288-1295-6286-C8840A260397}"/>
              </a:ext>
            </a:extLst>
          </p:cNvPr>
          <p:cNvCxnSpPr>
            <a:cxnSpLocks/>
          </p:cNvCxnSpPr>
          <p:nvPr/>
        </p:nvCxnSpPr>
        <p:spPr>
          <a:xfrm>
            <a:off x="5596259" y="4371903"/>
            <a:ext cx="1133820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69" name="Flowchart: Preparation 90">
            <a:extLst>
              <a:ext uri="{FF2B5EF4-FFF2-40B4-BE49-F238E27FC236}">
                <a16:creationId xmlns:a16="http://schemas.microsoft.com/office/drawing/2014/main" id="{EC329A7A-7580-0247-8BCB-DD638003D6E2}"/>
              </a:ext>
            </a:extLst>
          </p:cNvPr>
          <p:cNvSpPr/>
          <p:nvPr/>
        </p:nvSpPr>
        <p:spPr>
          <a:xfrm>
            <a:off x="5608147" y="4573728"/>
            <a:ext cx="89256" cy="89256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4D1D83-F671-F423-780F-032E308802B6}"/>
              </a:ext>
            </a:extLst>
          </p:cNvPr>
          <p:cNvGrpSpPr/>
          <p:nvPr/>
        </p:nvGrpSpPr>
        <p:grpSpPr>
          <a:xfrm>
            <a:off x="6645239" y="2076531"/>
            <a:ext cx="202731" cy="112622"/>
            <a:chOff x="8386809" y="1708959"/>
            <a:chExt cx="202731" cy="112622"/>
          </a:xfrm>
        </p:grpSpPr>
        <p:sp>
          <p:nvSpPr>
            <p:cNvPr id="114" name="Flowchart: Preparation 90">
              <a:extLst>
                <a:ext uri="{FF2B5EF4-FFF2-40B4-BE49-F238E27FC236}">
                  <a16:creationId xmlns:a16="http://schemas.microsoft.com/office/drawing/2014/main" id="{1410973A-0C63-1F99-6098-787C41771AA1}"/>
                </a:ext>
              </a:extLst>
            </p:cNvPr>
            <p:cNvSpPr/>
            <p:nvPr/>
          </p:nvSpPr>
          <p:spPr>
            <a:xfrm>
              <a:off x="8386809" y="1732325"/>
              <a:ext cx="89256" cy="89256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lowchart: Preparation 90">
              <a:extLst>
                <a:ext uri="{FF2B5EF4-FFF2-40B4-BE49-F238E27FC236}">
                  <a16:creationId xmlns:a16="http://schemas.microsoft.com/office/drawing/2014/main" id="{A052C107-5F3F-2C1B-811A-37C6D384E721}"/>
                </a:ext>
              </a:extLst>
            </p:cNvPr>
            <p:cNvSpPr/>
            <p:nvPr/>
          </p:nvSpPr>
          <p:spPr>
            <a:xfrm>
              <a:off x="8543737" y="1708959"/>
              <a:ext cx="45803" cy="45803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2" name="Flowchart: Preparation 84">
            <a:extLst>
              <a:ext uri="{FF2B5EF4-FFF2-40B4-BE49-F238E27FC236}">
                <a16:creationId xmlns:a16="http://schemas.microsoft.com/office/drawing/2014/main" id="{8CC991A5-9F72-A0E6-74A4-1C9119AEE61F}"/>
              </a:ext>
            </a:extLst>
          </p:cNvPr>
          <p:cNvSpPr/>
          <p:nvPr/>
        </p:nvSpPr>
        <p:spPr>
          <a:xfrm>
            <a:off x="5708803" y="3003372"/>
            <a:ext cx="900000" cy="900000"/>
          </a:xfrm>
          <a:prstGeom prst="ellipse">
            <a:avLst/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IT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9719A3-B38D-5362-C0A1-C4FB7F023FC7}"/>
              </a:ext>
            </a:extLst>
          </p:cNvPr>
          <p:cNvCxnSpPr>
            <a:cxnSpLocks/>
            <a:stCxn id="72" idx="1"/>
            <a:endCxn id="28" idx="5"/>
          </p:cNvCxnSpPr>
          <p:nvPr/>
        </p:nvCxnSpPr>
        <p:spPr>
          <a:xfrm flipH="1" flipV="1">
            <a:off x="5459962" y="2805210"/>
            <a:ext cx="380643" cy="32996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4859E25-93F1-2641-F4C1-D4D04A89C1EA}"/>
              </a:ext>
            </a:extLst>
          </p:cNvPr>
          <p:cNvCxnSpPr>
            <a:cxnSpLocks/>
            <a:stCxn id="72" idx="7"/>
            <a:endCxn id="27" idx="3"/>
          </p:cNvCxnSpPr>
          <p:nvPr/>
        </p:nvCxnSpPr>
        <p:spPr>
          <a:xfrm flipV="1">
            <a:off x="6477001" y="2805210"/>
            <a:ext cx="391507" cy="32996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546B775-3C46-1B30-1C28-10DE3BBD9186}"/>
              </a:ext>
            </a:extLst>
          </p:cNvPr>
          <p:cNvCxnSpPr>
            <a:cxnSpLocks/>
          </p:cNvCxnSpPr>
          <p:nvPr/>
        </p:nvCxnSpPr>
        <p:spPr>
          <a:xfrm flipH="1">
            <a:off x="6617228" y="3449181"/>
            <a:ext cx="1157847" cy="7573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B2AE4D9-010C-6C5B-0FC2-5179E2EFEF55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4479847" y="3453372"/>
            <a:ext cx="1228956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AB2047-4B6E-276C-3C7F-A6C739D9931F}"/>
              </a:ext>
            </a:extLst>
          </p:cNvPr>
          <p:cNvCxnSpPr>
            <a:cxnSpLocks/>
            <a:stCxn id="23" idx="7"/>
            <a:endCxn id="72" idx="3"/>
          </p:cNvCxnSpPr>
          <p:nvPr/>
        </p:nvCxnSpPr>
        <p:spPr>
          <a:xfrm flipV="1">
            <a:off x="5459962" y="3771570"/>
            <a:ext cx="380643" cy="281219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C5F014-093C-32FC-DE04-0E6CF204D90B}"/>
              </a:ext>
            </a:extLst>
          </p:cNvPr>
          <p:cNvCxnSpPr>
            <a:cxnSpLocks/>
            <a:stCxn id="22" idx="1"/>
            <a:endCxn id="72" idx="5"/>
          </p:cNvCxnSpPr>
          <p:nvPr/>
        </p:nvCxnSpPr>
        <p:spPr>
          <a:xfrm flipH="1" flipV="1">
            <a:off x="6477001" y="3771570"/>
            <a:ext cx="391507" cy="281219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82" name="Flowchart: Preparation 92">
            <a:extLst>
              <a:ext uri="{FF2B5EF4-FFF2-40B4-BE49-F238E27FC236}">
                <a16:creationId xmlns:a16="http://schemas.microsoft.com/office/drawing/2014/main" id="{1406FA3A-4287-BA7D-6C5D-7F5B7C854F67}"/>
              </a:ext>
            </a:extLst>
          </p:cNvPr>
          <p:cNvSpPr/>
          <p:nvPr/>
        </p:nvSpPr>
        <p:spPr>
          <a:xfrm>
            <a:off x="8201691" y="2938529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D944F7B-8D05-61B7-EBD5-875930DC7BE4}"/>
              </a:ext>
            </a:extLst>
          </p:cNvPr>
          <p:cNvGrpSpPr/>
          <p:nvPr/>
        </p:nvGrpSpPr>
        <p:grpSpPr>
          <a:xfrm>
            <a:off x="4537481" y="4225642"/>
            <a:ext cx="182555" cy="522101"/>
            <a:chOff x="5824228" y="3191960"/>
            <a:chExt cx="182555" cy="522101"/>
          </a:xfrm>
        </p:grpSpPr>
        <p:sp>
          <p:nvSpPr>
            <p:cNvPr id="112" name="Flowchart: Preparation 85">
              <a:extLst>
                <a:ext uri="{FF2B5EF4-FFF2-40B4-BE49-F238E27FC236}">
                  <a16:creationId xmlns:a16="http://schemas.microsoft.com/office/drawing/2014/main" id="{6C04DA6C-3984-0C52-0B08-43ACDC4B2A80}"/>
                </a:ext>
              </a:extLst>
            </p:cNvPr>
            <p:cNvSpPr/>
            <p:nvPr/>
          </p:nvSpPr>
          <p:spPr>
            <a:xfrm>
              <a:off x="5824228" y="3191960"/>
              <a:ext cx="108000" cy="10800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lowchart: Preparation 87">
              <a:extLst>
                <a:ext uri="{FF2B5EF4-FFF2-40B4-BE49-F238E27FC236}">
                  <a16:creationId xmlns:a16="http://schemas.microsoft.com/office/drawing/2014/main" id="{DD1DB42F-A11C-86BC-764D-E17174A30A7C}"/>
                </a:ext>
              </a:extLst>
            </p:cNvPr>
            <p:cNvSpPr/>
            <p:nvPr/>
          </p:nvSpPr>
          <p:spPr>
            <a:xfrm>
              <a:off x="5963223" y="3670501"/>
              <a:ext cx="43560" cy="4356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5" name="Flowchart: Preparation 89">
            <a:extLst>
              <a:ext uri="{FF2B5EF4-FFF2-40B4-BE49-F238E27FC236}">
                <a16:creationId xmlns:a16="http://schemas.microsoft.com/office/drawing/2014/main" id="{6C84A62E-FF80-C88E-A191-E72663D4F647}"/>
              </a:ext>
            </a:extLst>
          </p:cNvPr>
          <p:cNvSpPr/>
          <p:nvPr/>
        </p:nvSpPr>
        <p:spPr>
          <a:xfrm>
            <a:off x="7547944" y="4734896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Flowchart: Preparation 90">
            <a:extLst>
              <a:ext uri="{FF2B5EF4-FFF2-40B4-BE49-F238E27FC236}">
                <a16:creationId xmlns:a16="http://schemas.microsoft.com/office/drawing/2014/main" id="{9CD6D00D-0269-14FC-E264-2D75E5811DE4}"/>
              </a:ext>
            </a:extLst>
          </p:cNvPr>
          <p:cNvSpPr/>
          <p:nvPr/>
        </p:nvSpPr>
        <p:spPr>
          <a:xfrm>
            <a:off x="7600058" y="4621229"/>
            <a:ext cx="89256" cy="89256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Flowchart: Preparation 93">
            <a:extLst>
              <a:ext uri="{FF2B5EF4-FFF2-40B4-BE49-F238E27FC236}">
                <a16:creationId xmlns:a16="http://schemas.microsoft.com/office/drawing/2014/main" id="{A1CDCB4D-98DE-28A4-182C-A4EC463B2C70}"/>
              </a:ext>
            </a:extLst>
          </p:cNvPr>
          <p:cNvSpPr/>
          <p:nvPr/>
        </p:nvSpPr>
        <p:spPr>
          <a:xfrm>
            <a:off x="7688138" y="2318120"/>
            <a:ext cx="36000" cy="36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A661EF-169D-5FD7-E839-F92C83AD5113}"/>
              </a:ext>
            </a:extLst>
          </p:cNvPr>
          <p:cNvGrpSpPr/>
          <p:nvPr/>
        </p:nvGrpSpPr>
        <p:grpSpPr>
          <a:xfrm>
            <a:off x="3516926" y="3033624"/>
            <a:ext cx="201603" cy="135243"/>
            <a:chOff x="8386809" y="1686338"/>
            <a:chExt cx="201603" cy="135243"/>
          </a:xfrm>
        </p:grpSpPr>
        <p:sp>
          <p:nvSpPr>
            <p:cNvPr id="110" name="Flowchart: Preparation 90">
              <a:extLst>
                <a:ext uri="{FF2B5EF4-FFF2-40B4-BE49-F238E27FC236}">
                  <a16:creationId xmlns:a16="http://schemas.microsoft.com/office/drawing/2014/main" id="{E3A4CE5B-AB64-9C48-5C56-F7EDCA2B11C8}"/>
                </a:ext>
              </a:extLst>
            </p:cNvPr>
            <p:cNvSpPr/>
            <p:nvPr/>
          </p:nvSpPr>
          <p:spPr>
            <a:xfrm>
              <a:off x="8386809" y="1732325"/>
              <a:ext cx="89256" cy="89256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lowchart: Preparation 90">
              <a:extLst>
                <a:ext uri="{FF2B5EF4-FFF2-40B4-BE49-F238E27FC236}">
                  <a16:creationId xmlns:a16="http://schemas.microsoft.com/office/drawing/2014/main" id="{CDF5779F-C535-2ACF-70E9-67CBBCC6965F}"/>
                </a:ext>
              </a:extLst>
            </p:cNvPr>
            <p:cNvSpPr/>
            <p:nvPr/>
          </p:nvSpPr>
          <p:spPr>
            <a:xfrm>
              <a:off x="8532991" y="1686338"/>
              <a:ext cx="55421" cy="55421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1" name="Flowchart: Preparation 90">
            <a:extLst>
              <a:ext uri="{FF2B5EF4-FFF2-40B4-BE49-F238E27FC236}">
                <a16:creationId xmlns:a16="http://schemas.microsoft.com/office/drawing/2014/main" id="{483A9299-37EA-909C-E72D-4AAFC7306E26}"/>
              </a:ext>
            </a:extLst>
          </p:cNvPr>
          <p:cNvSpPr/>
          <p:nvPr/>
        </p:nvSpPr>
        <p:spPr>
          <a:xfrm>
            <a:off x="5291297" y="2950441"/>
            <a:ext cx="72000" cy="72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Flowchart: Preparation 85">
            <a:extLst>
              <a:ext uri="{FF2B5EF4-FFF2-40B4-BE49-F238E27FC236}">
                <a16:creationId xmlns:a16="http://schemas.microsoft.com/office/drawing/2014/main" id="{327D69B1-D5AA-45FD-2FAE-AC09407A9B8F}"/>
              </a:ext>
            </a:extLst>
          </p:cNvPr>
          <p:cNvSpPr/>
          <p:nvPr/>
        </p:nvSpPr>
        <p:spPr>
          <a:xfrm>
            <a:off x="5456637" y="2180976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3" name="Flowchart: Preparation 85">
            <a:extLst>
              <a:ext uri="{FF2B5EF4-FFF2-40B4-BE49-F238E27FC236}">
                <a16:creationId xmlns:a16="http://schemas.microsoft.com/office/drawing/2014/main" id="{8C51460C-DF16-B096-04D2-791A8BBFBA1C}"/>
              </a:ext>
            </a:extLst>
          </p:cNvPr>
          <p:cNvSpPr/>
          <p:nvPr/>
        </p:nvSpPr>
        <p:spPr>
          <a:xfrm>
            <a:off x="4740085" y="4560577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Flowchart: Preparation 85">
            <a:extLst>
              <a:ext uri="{FF2B5EF4-FFF2-40B4-BE49-F238E27FC236}">
                <a16:creationId xmlns:a16="http://schemas.microsoft.com/office/drawing/2014/main" id="{5057D36C-3147-82EB-C3ED-B12543D76756}"/>
              </a:ext>
            </a:extLst>
          </p:cNvPr>
          <p:cNvSpPr/>
          <p:nvPr/>
        </p:nvSpPr>
        <p:spPr>
          <a:xfrm>
            <a:off x="6756909" y="4560577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Flowchart: Preparation 85">
            <a:extLst>
              <a:ext uri="{FF2B5EF4-FFF2-40B4-BE49-F238E27FC236}">
                <a16:creationId xmlns:a16="http://schemas.microsoft.com/office/drawing/2014/main" id="{3EC44EC4-9BF7-73D6-6116-BB3371E004F4}"/>
              </a:ext>
            </a:extLst>
          </p:cNvPr>
          <p:cNvSpPr/>
          <p:nvPr/>
        </p:nvSpPr>
        <p:spPr>
          <a:xfrm>
            <a:off x="8566908" y="3818370"/>
            <a:ext cx="50470" cy="5047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Flowchart: Preparation 85">
            <a:extLst>
              <a:ext uri="{FF2B5EF4-FFF2-40B4-BE49-F238E27FC236}">
                <a16:creationId xmlns:a16="http://schemas.microsoft.com/office/drawing/2014/main" id="{A202448F-D52F-3427-8400-84FE9E52EE53}"/>
              </a:ext>
            </a:extLst>
          </p:cNvPr>
          <p:cNvSpPr/>
          <p:nvPr/>
        </p:nvSpPr>
        <p:spPr>
          <a:xfrm>
            <a:off x="6594614" y="3178503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Flowchart: Preparation 90">
            <a:extLst>
              <a:ext uri="{FF2B5EF4-FFF2-40B4-BE49-F238E27FC236}">
                <a16:creationId xmlns:a16="http://schemas.microsoft.com/office/drawing/2014/main" id="{2734F09C-082E-2341-8C46-E0701A78032B}"/>
              </a:ext>
            </a:extLst>
          </p:cNvPr>
          <p:cNvSpPr/>
          <p:nvPr/>
        </p:nvSpPr>
        <p:spPr>
          <a:xfrm>
            <a:off x="6667381" y="3328318"/>
            <a:ext cx="49177" cy="40642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Flowchart: Preparation 85">
            <a:extLst>
              <a:ext uri="{FF2B5EF4-FFF2-40B4-BE49-F238E27FC236}">
                <a16:creationId xmlns:a16="http://schemas.microsoft.com/office/drawing/2014/main" id="{FCCC5B2D-AB82-4236-5A4B-BD5A4914EA85}"/>
              </a:ext>
            </a:extLst>
          </p:cNvPr>
          <p:cNvSpPr/>
          <p:nvPr/>
        </p:nvSpPr>
        <p:spPr>
          <a:xfrm>
            <a:off x="6232416" y="3819770"/>
            <a:ext cx="108000" cy="108000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Flowchart: Preparation 90">
            <a:extLst>
              <a:ext uri="{FF2B5EF4-FFF2-40B4-BE49-F238E27FC236}">
                <a16:creationId xmlns:a16="http://schemas.microsoft.com/office/drawing/2014/main" id="{1F934CC2-6B9A-A880-89A6-5899554E7FA8}"/>
              </a:ext>
            </a:extLst>
          </p:cNvPr>
          <p:cNvSpPr/>
          <p:nvPr/>
        </p:nvSpPr>
        <p:spPr>
          <a:xfrm>
            <a:off x="5649582" y="3535347"/>
            <a:ext cx="54095" cy="54095"/>
          </a:xfrm>
          <a:prstGeom prst="ellipse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Title 5">
            <a:extLst>
              <a:ext uri="{FF2B5EF4-FFF2-40B4-BE49-F238E27FC236}">
                <a16:creationId xmlns:a16="http://schemas.microsoft.com/office/drawing/2014/main" id="{F7A08385-11C6-7B45-E776-5DD5545CD214}"/>
              </a:ext>
            </a:extLst>
          </p:cNvPr>
          <p:cNvSpPr txBox="1">
            <a:spLocks/>
          </p:cNvSpPr>
          <p:nvPr/>
        </p:nvSpPr>
        <p:spPr>
          <a:xfrm>
            <a:off x="1547279" y="943047"/>
            <a:ext cx="3016993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OneLake</a:t>
            </a:r>
            <a:r>
              <a:rPr kumimoji="0" lang="en-US" sz="4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for all domains</a:t>
            </a:r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83115825-920A-A738-1910-367B59E3E0DD}"/>
              </a:ext>
            </a:extLst>
          </p:cNvPr>
          <p:cNvSpPr txBox="1">
            <a:spLocks/>
          </p:cNvSpPr>
          <p:nvPr/>
        </p:nvSpPr>
        <p:spPr>
          <a:xfrm>
            <a:off x="618460" y="2813664"/>
            <a:ext cx="2903690" cy="1269367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 true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hub &amp; spoke data mesh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across organizational data domains.</a:t>
            </a:r>
          </a:p>
        </p:txBody>
      </p:sp>
      <p:sp>
        <p:nvSpPr>
          <p:cNvPr id="119" name="TextBox 121">
            <a:extLst>
              <a:ext uri="{FF2B5EF4-FFF2-40B4-BE49-F238E27FC236}">
                <a16:creationId xmlns:a16="http://schemas.microsoft.com/office/drawing/2014/main" id="{B058D87E-2A15-C04B-B22A-BB6773C6A247}"/>
              </a:ext>
            </a:extLst>
          </p:cNvPr>
          <p:cNvSpPr txBox="1"/>
          <p:nvPr/>
        </p:nvSpPr>
        <p:spPr>
          <a:xfrm>
            <a:off x="538149" y="4716989"/>
            <a:ext cx="2322780" cy="1440000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Workspaces and artifacts for different data domains, contribute to building the same data lake.</a:t>
            </a:r>
          </a:p>
        </p:txBody>
      </p:sp>
      <p:sp>
        <p:nvSpPr>
          <p:cNvPr id="120" name="TextBox 122">
            <a:extLst>
              <a:ext uri="{FF2B5EF4-FFF2-40B4-BE49-F238E27FC236}">
                <a16:creationId xmlns:a16="http://schemas.microsoft.com/office/drawing/2014/main" id="{498093DF-5EFB-3C79-EE3C-597301083B53}"/>
              </a:ext>
            </a:extLst>
          </p:cNvPr>
          <p:cNvSpPr txBox="1"/>
          <p:nvPr/>
        </p:nvSpPr>
        <p:spPr>
          <a:xfrm>
            <a:off x="3036369" y="4716989"/>
            <a:ext cx="2498633" cy="1440000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Without data movement, data from different domains can be analyzed, blended and transformed together.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1" name="TextBox 123">
            <a:extLst>
              <a:ext uri="{FF2B5EF4-FFF2-40B4-BE49-F238E27FC236}">
                <a16:creationId xmlns:a16="http://schemas.microsoft.com/office/drawing/2014/main" id="{374C19BB-4EE9-02E1-3975-6388AA112C69}"/>
              </a:ext>
            </a:extLst>
          </p:cNvPr>
          <p:cNvSpPr txBox="1"/>
          <p:nvPr/>
        </p:nvSpPr>
        <p:spPr>
          <a:xfrm>
            <a:off x="5710442" y="4716989"/>
            <a:ext cx="3499952" cy="1440000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is secured and governed in one place while remaining easily discoverable and accessible to all who should have access across the organization.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2" name="TextBox 124">
            <a:extLst>
              <a:ext uri="{FF2B5EF4-FFF2-40B4-BE49-F238E27FC236}">
                <a16:creationId xmlns:a16="http://schemas.microsoft.com/office/drawing/2014/main" id="{C336F0EA-9EFC-9050-30E5-8195F3286C6E}"/>
              </a:ext>
            </a:extLst>
          </p:cNvPr>
          <p:cNvSpPr txBox="1"/>
          <p:nvPr/>
        </p:nvSpPr>
        <p:spPr>
          <a:xfrm>
            <a:off x="9385834" y="4716989"/>
            <a:ext cx="2268016" cy="1440000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can be certified by domain experts to enabling trust for data which is discovered.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17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353360-57BD-D8AE-5012-D2DC0300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122" y="1790832"/>
            <a:ext cx="2832652" cy="2935224"/>
          </a:xfrm>
        </p:spPr>
        <p:txBody>
          <a:bodyPr/>
          <a:lstStyle/>
          <a:p>
            <a:r>
              <a:rPr lang="en-GB" dirty="0"/>
              <a:t>Nagaraj </a:t>
            </a:r>
            <a:r>
              <a:rPr lang="en-GB" dirty="0" err="1"/>
              <a:t>Sengodan</a:t>
            </a:r>
            <a:br>
              <a:rPr lang="en-GB" dirty="0"/>
            </a:br>
            <a:br>
              <a:rPr lang="en-GB" dirty="0"/>
            </a:b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36290-947A-8AB7-6A81-F86B724FC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145" b="12826"/>
          <a:stretch/>
        </p:blipFill>
        <p:spPr>
          <a:xfrm>
            <a:off x="1751976" y="54665"/>
            <a:ext cx="3857625" cy="459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7A7F9-321C-3E5D-1EE5-E3B18A6A9A91}"/>
              </a:ext>
            </a:extLst>
          </p:cNvPr>
          <p:cNvSpPr txBox="1"/>
          <p:nvPr/>
        </p:nvSpPr>
        <p:spPr>
          <a:xfrm>
            <a:off x="7157416" y="1851159"/>
            <a:ext cx="49882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/>
                </a:solidFill>
                <a:ea typeface="+mj-ea"/>
                <a:cs typeface="+mj-cs"/>
              </a:rPr>
              <a:t>Cloud Solution Architect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/>
              </a:solidFill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/>
                </a:solidFill>
                <a:ea typeface="+mj-ea"/>
                <a:cs typeface="+mj-cs"/>
              </a:rPr>
              <a:t>Specialized in data and AI Consulting, Strategy, Solution Architecture, and Implementation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/>
              </a:solidFill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/>
                </a:solidFill>
                <a:ea typeface="+mj-ea"/>
                <a:cs typeface="+mj-cs"/>
              </a:rPr>
              <a:t>Expertise in Azure, holding multiple certifications in Microsoft Azure and Databricks.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600" dirty="0">
              <a:solidFill>
                <a:schemeClr val="bg1"/>
              </a:solidFill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1"/>
                </a:solidFill>
                <a:ea typeface="+mj-ea"/>
                <a:cs typeface="+mj-cs"/>
              </a:rPr>
              <a:t>https://uk.linkedin.com/in/</a:t>
            </a:r>
            <a:r>
              <a:rPr lang="en-GB" sz="1600" b="1" dirty="0">
                <a:solidFill>
                  <a:schemeClr val="bg1"/>
                </a:solidFill>
                <a:ea typeface="+mj-ea"/>
                <a:cs typeface="+mj-cs"/>
              </a:rPr>
              <a:t>nagarajsengodan</a:t>
            </a:r>
          </a:p>
        </p:txBody>
      </p:sp>
    </p:spTree>
    <p:extLst>
      <p:ext uri="{BB962C8B-B14F-4D97-AF65-F5344CB8AC3E}">
        <p14:creationId xmlns:p14="http://schemas.microsoft.com/office/powerpoint/2010/main" val="327668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3B79-0F2F-FA08-406A-1F052F19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E7741-57FD-2DD5-63DE-2D625CE2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795" y="2313813"/>
            <a:ext cx="3788480" cy="2891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C7E7A-48EC-E388-D6E0-A9095138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77" y="2313812"/>
            <a:ext cx="3576940" cy="2300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DA4F20-307B-B853-AA1B-44E5E65AB153}"/>
              </a:ext>
            </a:extLst>
          </p:cNvPr>
          <p:cNvSpPr txBox="1"/>
          <p:nvPr/>
        </p:nvSpPr>
        <p:spPr>
          <a:xfrm>
            <a:off x="674203" y="1452785"/>
            <a:ext cx="370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Lakehouse end-to-end scenario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7F7B9-B856-B0A6-5993-50F97DEC09B0}"/>
              </a:ext>
            </a:extLst>
          </p:cNvPr>
          <p:cNvSpPr txBox="1"/>
          <p:nvPr/>
        </p:nvSpPr>
        <p:spPr>
          <a:xfrm>
            <a:off x="7182265" y="1452785"/>
            <a:ext cx="2766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Real-Time Analytics </a:t>
            </a:r>
          </a:p>
        </p:txBody>
      </p:sp>
    </p:spTree>
    <p:extLst>
      <p:ext uri="{BB962C8B-B14F-4D97-AF65-F5344CB8AC3E}">
        <p14:creationId xmlns:p14="http://schemas.microsoft.com/office/powerpoint/2010/main" val="287170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7B63EE-580F-4D38-B14B-EE860086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36258"/>
                </a:solidFill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28FE5-B4CB-4099-95A1-73B4DF59A327}"/>
              </a:ext>
            </a:extLst>
          </p:cNvPr>
          <p:cNvSpPr txBox="1"/>
          <p:nvPr/>
        </p:nvSpPr>
        <p:spPr>
          <a:xfrm>
            <a:off x="1704216" y="2024800"/>
            <a:ext cx="87835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Microsoft Fabric is a groundbreaking data platform designed to revolutionize the landscape of analytical workloads. Microsoft Fabric offers enterprise organizations a powerful platform to enhance their data management, analytics, and insights capabilities while promoting collaboration, governance, and scalability.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6621DE-91C2-4FD8-9ABE-9CA00A07802C}"/>
              </a:ext>
            </a:extLst>
          </p:cNvPr>
          <p:cNvSpPr/>
          <p:nvPr/>
        </p:nvSpPr>
        <p:spPr>
          <a:xfrm>
            <a:off x="0" y="1832532"/>
            <a:ext cx="1306286" cy="2939083"/>
          </a:xfrm>
          <a:prstGeom prst="rect">
            <a:avLst/>
          </a:prstGeom>
          <a:solidFill>
            <a:srgbClr val="03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2509-684A-70C7-834B-A6D1E2E4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6258"/>
                </a:solidFill>
              </a:rPr>
              <a:t>Complexity of Enterprise Data Platform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53C4E-DE6C-B951-A213-ED0E742D4980}"/>
              </a:ext>
            </a:extLst>
          </p:cNvPr>
          <p:cNvSpPr/>
          <p:nvPr/>
        </p:nvSpPr>
        <p:spPr>
          <a:xfrm>
            <a:off x="45720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The complexity of an Enterprise Data Platform arises at every stages. Business agility and every changing regularity requirement further amplifies the intricacy of managing such a platform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B868BB-8DF8-C473-D730-EA1AF4D0C447}"/>
              </a:ext>
            </a:extLst>
          </p:cNvPr>
          <p:cNvGrpSpPr/>
          <p:nvPr/>
        </p:nvGrpSpPr>
        <p:grpSpPr>
          <a:xfrm>
            <a:off x="460366" y="2112196"/>
            <a:ext cx="11268221" cy="2837360"/>
            <a:chOff x="460366" y="2112196"/>
            <a:chExt cx="11268221" cy="2837360"/>
          </a:xfrm>
        </p:grpSpPr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5A8EB0F0-F04A-E885-82D1-B9A993CD6B70}"/>
                </a:ext>
              </a:extLst>
            </p:cNvPr>
            <p:cNvSpPr/>
            <p:nvPr/>
          </p:nvSpPr>
          <p:spPr>
            <a:xfrm>
              <a:off x="460366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/>
                <a:t>Data Integration</a:t>
              </a:r>
              <a:endParaRPr lang="en-GB" sz="1600" kern="1200" dirty="0"/>
            </a:p>
          </p:txBody>
        </p:sp>
        <p:sp>
          <p:nvSpPr>
            <p:cNvPr id="20" name="Free-form: Shape 19">
              <a:extLst>
                <a:ext uri="{FF2B5EF4-FFF2-40B4-BE49-F238E27FC236}">
                  <a16:creationId xmlns:a16="http://schemas.microsoft.com/office/drawing/2014/main" id="{B8C27B4C-6CD2-5F65-DE04-70A99A39A546}"/>
                </a:ext>
              </a:extLst>
            </p:cNvPr>
            <p:cNvSpPr/>
            <p:nvPr/>
          </p:nvSpPr>
          <p:spPr>
            <a:xfrm>
              <a:off x="460366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Diverse data sources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Evolving data requirements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Changing data structures </a:t>
              </a:r>
            </a:p>
          </p:txBody>
        </p:sp>
        <p:sp>
          <p:nvSpPr>
            <p:cNvPr id="21" name="Free-form: Shape 20">
              <a:extLst>
                <a:ext uri="{FF2B5EF4-FFF2-40B4-BE49-F238E27FC236}">
                  <a16:creationId xmlns:a16="http://schemas.microsoft.com/office/drawing/2014/main" id="{09EF5BE7-67D5-DD2E-43B3-711F8CE480FB}"/>
                </a:ext>
              </a:extLst>
            </p:cNvPr>
            <p:cNvSpPr/>
            <p:nvPr/>
          </p:nvSpPr>
          <p:spPr>
            <a:xfrm>
              <a:off x="2377645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Storage</a:t>
              </a:r>
            </a:p>
          </p:txBody>
        </p:sp>
        <p:sp>
          <p:nvSpPr>
            <p:cNvPr id="22" name="Free-form: Shape 21">
              <a:extLst>
                <a:ext uri="{FF2B5EF4-FFF2-40B4-BE49-F238E27FC236}">
                  <a16:creationId xmlns:a16="http://schemas.microsoft.com/office/drawing/2014/main" id="{F2A377AF-E092-A333-91B8-3B17B0A08BB5}"/>
                </a:ext>
              </a:extLst>
            </p:cNvPr>
            <p:cNvSpPr/>
            <p:nvPr/>
          </p:nvSpPr>
          <p:spPr>
            <a:xfrm>
              <a:off x="2377645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Vast volumes of data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Lifecycle management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Scalability 	</a:t>
              </a:r>
            </a:p>
          </p:txBody>
        </p:sp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16E2505F-0B5E-321A-BE4A-5DD7D1F43144}"/>
                </a:ext>
              </a:extLst>
            </p:cNvPr>
            <p:cNvSpPr/>
            <p:nvPr/>
          </p:nvSpPr>
          <p:spPr>
            <a:xfrm>
              <a:off x="4294925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Processing</a:t>
              </a:r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A15A91C1-8919-2B4E-9FC9-841046E8C140}"/>
                </a:ext>
              </a:extLst>
            </p:cNvPr>
            <p:cNvSpPr/>
            <p:nvPr/>
          </p:nvSpPr>
          <p:spPr>
            <a:xfrm>
              <a:off x="4294925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Complex transformation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Data quality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Business Agility</a:t>
              </a:r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2EC819AB-DBE8-10F7-79AA-15F3C440D8E9}"/>
                </a:ext>
              </a:extLst>
            </p:cNvPr>
            <p:cNvSpPr/>
            <p:nvPr/>
          </p:nvSpPr>
          <p:spPr>
            <a:xfrm>
              <a:off x="6212204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ML &amp; Advanced Analytics</a:t>
              </a:r>
            </a:p>
          </p:txBody>
        </p:sp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46833452-C888-6092-D424-D859123975DD}"/>
                </a:ext>
              </a:extLst>
            </p:cNvPr>
            <p:cNvSpPr/>
            <p:nvPr/>
          </p:nvSpPr>
          <p:spPr>
            <a:xfrm>
              <a:off x="6212204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Expertise and Talent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Flexible platform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Data Drift</a:t>
              </a:r>
            </a:p>
          </p:txBody>
        </p:sp>
        <p:sp>
          <p:nvSpPr>
            <p:cNvPr id="27" name="Free-form: Shape 26">
              <a:extLst>
                <a:ext uri="{FF2B5EF4-FFF2-40B4-BE49-F238E27FC236}">
                  <a16:creationId xmlns:a16="http://schemas.microsoft.com/office/drawing/2014/main" id="{CD74D2E1-4540-B7D9-0EF5-D66BD0E26918}"/>
                </a:ext>
              </a:extLst>
            </p:cNvPr>
            <p:cNvSpPr/>
            <p:nvPr/>
          </p:nvSpPr>
          <p:spPr>
            <a:xfrm>
              <a:off x="8129484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Data Sharing &amp; Visualization </a:t>
              </a:r>
            </a:p>
          </p:txBody>
        </p:sp>
        <p:sp>
          <p:nvSpPr>
            <p:cNvPr id="28" name="Free-form: Shape 27">
              <a:extLst>
                <a:ext uri="{FF2B5EF4-FFF2-40B4-BE49-F238E27FC236}">
                  <a16:creationId xmlns:a16="http://schemas.microsoft.com/office/drawing/2014/main" id="{F6EEF577-D581-F87A-9719-AAF6F0CC7D4B}"/>
                </a:ext>
              </a:extLst>
            </p:cNvPr>
            <p:cNvSpPr/>
            <p:nvPr/>
          </p:nvSpPr>
          <p:spPr>
            <a:xfrm>
              <a:off x="8129484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Data Accessability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Interactive dashboards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Ever growing requriements</a:t>
              </a:r>
            </a:p>
          </p:txBody>
        </p:sp>
        <p:sp>
          <p:nvSpPr>
            <p:cNvPr id="29" name="Free-form: Shape 28">
              <a:extLst>
                <a:ext uri="{FF2B5EF4-FFF2-40B4-BE49-F238E27FC236}">
                  <a16:creationId xmlns:a16="http://schemas.microsoft.com/office/drawing/2014/main" id="{9780488B-E161-B23D-1B94-F542026CBCB3}"/>
                </a:ext>
              </a:extLst>
            </p:cNvPr>
            <p:cNvSpPr/>
            <p:nvPr/>
          </p:nvSpPr>
          <p:spPr>
            <a:xfrm>
              <a:off x="10046763" y="2112196"/>
              <a:ext cx="1681824" cy="553519"/>
            </a:xfrm>
            <a:custGeom>
              <a:avLst/>
              <a:gdLst>
                <a:gd name="connsiteX0" fmla="*/ 0 w 1681824"/>
                <a:gd name="connsiteY0" fmla="*/ 0 h 553519"/>
                <a:gd name="connsiteX1" fmla="*/ 1681824 w 1681824"/>
                <a:gd name="connsiteY1" fmla="*/ 0 h 553519"/>
                <a:gd name="connsiteX2" fmla="*/ 1681824 w 1681824"/>
                <a:gd name="connsiteY2" fmla="*/ 553519 h 553519"/>
                <a:gd name="connsiteX3" fmla="*/ 0 w 1681824"/>
                <a:gd name="connsiteY3" fmla="*/ 553519 h 553519"/>
                <a:gd name="connsiteX4" fmla="*/ 0 w 1681824"/>
                <a:gd name="connsiteY4" fmla="*/ 0 h 55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553519">
                  <a:moveTo>
                    <a:pt x="0" y="0"/>
                  </a:moveTo>
                  <a:lnTo>
                    <a:pt x="1681824" y="0"/>
                  </a:lnTo>
                  <a:lnTo>
                    <a:pt x="1681824" y="553519"/>
                  </a:lnTo>
                  <a:lnTo>
                    <a:pt x="0" y="5535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Security &amp; Governance</a:t>
              </a:r>
            </a:p>
          </p:txBody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985B298E-9C3F-122F-21FA-2309078150E9}"/>
                </a:ext>
              </a:extLst>
            </p:cNvPr>
            <p:cNvSpPr/>
            <p:nvPr/>
          </p:nvSpPr>
          <p:spPr>
            <a:xfrm>
              <a:off x="10046763" y="2665716"/>
              <a:ext cx="1681824" cy="2283840"/>
            </a:xfrm>
            <a:custGeom>
              <a:avLst/>
              <a:gdLst>
                <a:gd name="connsiteX0" fmla="*/ 0 w 1681824"/>
                <a:gd name="connsiteY0" fmla="*/ 0 h 2283840"/>
                <a:gd name="connsiteX1" fmla="*/ 1681824 w 1681824"/>
                <a:gd name="connsiteY1" fmla="*/ 0 h 2283840"/>
                <a:gd name="connsiteX2" fmla="*/ 1681824 w 1681824"/>
                <a:gd name="connsiteY2" fmla="*/ 2283840 h 2283840"/>
                <a:gd name="connsiteX3" fmla="*/ 0 w 1681824"/>
                <a:gd name="connsiteY3" fmla="*/ 2283840 h 2283840"/>
                <a:gd name="connsiteX4" fmla="*/ 0 w 1681824"/>
                <a:gd name="connsiteY4" fmla="*/ 0 h 22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4" h="2283840">
                  <a:moveTo>
                    <a:pt x="0" y="0"/>
                  </a:moveTo>
                  <a:lnTo>
                    <a:pt x="1681824" y="0"/>
                  </a:lnTo>
                  <a:lnTo>
                    <a:pt x="1681824" y="2283840"/>
                  </a:lnTo>
                  <a:lnTo>
                    <a:pt x="0" y="2283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Swiftly </a:t>
              </a:r>
              <a:r>
                <a:rPr lang="en-GB" sz="1600" kern="120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adopt regulatory requirements</a:t>
              </a: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Distrubuted &amp; Decentralised governance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GB" sz="16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600" kern="12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Data Trust</a:t>
              </a:r>
            </a:p>
          </p:txBody>
        </p:sp>
      </p:grpSp>
      <p:pic>
        <p:nvPicPr>
          <p:cNvPr id="11268" name="Picture 4" descr="Data Integration Icons - Free SVG &amp; PNG Data Integration Images - Noun  Project">
            <a:extLst>
              <a:ext uri="{FF2B5EF4-FFF2-40B4-BE49-F238E27FC236}">
                <a16:creationId xmlns:a16="http://schemas.microsoft.com/office/drawing/2014/main" id="{6E6D1D67-094E-E278-05B1-D9E8C041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" y="5526984"/>
            <a:ext cx="434837" cy="434837"/>
          </a:xfrm>
          <a:prstGeom prst="rect">
            <a:avLst/>
          </a:prstGeom>
          <a:noFill/>
          <a:ln>
            <a:solidFill>
              <a:srgbClr val="009A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2D3DDD-1749-BBBA-4214-395CA328D898}"/>
              </a:ext>
            </a:extLst>
          </p:cNvPr>
          <p:cNvCxnSpPr>
            <a:cxnSpLocks/>
          </p:cNvCxnSpPr>
          <p:nvPr/>
        </p:nvCxnSpPr>
        <p:spPr>
          <a:xfrm>
            <a:off x="1215473" y="4951268"/>
            <a:ext cx="0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583EBE-2D5A-C4B2-D0B2-042CB6EA0C96}"/>
              </a:ext>
            </a:extLst>
          </p:cNvPr>
          <p:cNvCxnSpPr>
            <a:cxnSpLocks/>
          </p:cNvCxnSpPr>
          <p:nvPr/>
        </p:nvCxnSpPr>
        <p:spPr>
          <a:xfrm>
            <a:off x="3141384" y="4951268"/>
            <a:ext cx="1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3D0BF2D-DE13-3BD7-2CA6-9F1DB88B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34208" y="5526984"/>
            <a:ext cx="434837" cy="434837"/>
          </a:xfrm>
          <a:prstGeom prst="rect">
            <a:avLst/>
          </a:prstGeom>
          <a:ln>
            <a:solidFill>
              <a:srgbClr val="009AD7"/>
            </a:solidFill>
          </a:ln>
        </p:spPr>
      </p:pic>
      <p:pic>
        <p:nvPicPr>
          <p:cNvPr id="11274" name="Picture 10" descr="Data processing - Free seo and web icons">
            <a:extLst>
              <a:ext uri="{FF2B5EF4-FFF2-40B4-BE49-F238E27FC236}">
                <a16:creationId xmlns:a16="http://schemas.microsoft.com/office/drawing/2014/main" id="{509E7940-146E-4955-B3DB-5B596CFF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362" y="5510377"/>
            <a:ext cx="450909" cy="450909"/>
          </a:xfrm>
          <a:prstGeom prst="rect">
            <a:avLst/>
          </a:prstGeom>
          <a:noFill/>
          <a:ln>
            <a:solidFill>
              <a:srgbClr val="009A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Visualization of data - Free computer icons">
            <a:extLst>
              <a:ext uri="{FF2B5EF4-FFF2-40B4-BE49-F238E27FC236}">
                <a16:creationId xmlns:a16="http://schemas.microsoft.com/office/drawing/2014/main" id="{A2E00B9B-6636-5758-EBCB-C3BE0780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88" y="5526450"/>
            <a:ext cx="434837" cy="434837"/>
          </a:xfrm>
          <a:prstGeom prst="rect">
            <a:avLst/>
          </a:prstGeom>
          <a:noFill/>
          <a:ln>
            <a:solidFill>
              <a:srgbClr val="009A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Icon Machine Learning. suitable for data analytics symbol. glyph style.  simple design editable. design template vector. simple symbol illustration  7483949 Vector Art at Vecteezy">
            <a:extLst>
              <a:ext uri="{FF2B5EF4-FFF2-40B4-BE49-F238E27FC236}">
                <a16:creationId xmlns:a16="http://schemas.microsoft.com/office/drawing/2014/main" id="{ABC61FE6-1179-AE0F-2BE3-3BC0340DF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3F7FA"/>
              </a:clrFrom>
              <a:clrTo>
                <a:srgbClr val="F3F7FA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42" y="5526448"/>
            <a:ext cx="434837" cy="434837"/>
          </a:xfrm>
          <a:prstGeom prst="rect">
            <a:avLst/>
          </a:prstGeom>
          <a:noFill/>
          <a:ln>
            <a:solidFill>
              <a:srgbClr val="009A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Governance - Free security icons">
            <a:extLst>
              <a:ext uri="{FF2B5EF4-FFF2-40B4-BE49-F238E27FC236}">
                <a16:creationId xmlns:a16="http://schemas.microsoft.com/office/drawing/2014/main" id="{CB8A7473-EE14-0668-E961-C5329EC1B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897" y="5526448"/>
            <a:ext cx="434837" cy="434837"/>
          </a:xfrm>
          <a:prstGeom prst="rect">
            <a:avLst/>
          </a:prstGeom>
          <a:noFill/>
          <a:ln>
            <a:solidFill>
              <a:srgbClr val="009AD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7A40CA-E15C-6024-1F2C-40595FF3E080}"/>
              </a:ext>
            </a:extLst>
          </p:cNvPr>
          <p:cNvCxnSpPr>
            <a:cxnSpLocks/>
          </p:cNvCxnSpPr>
          <p:nvPr/>
        </p:nvCxnSpPr>
        <p:spPr>
          <a:xfrm>
            <a:off x="5063632" y="4949556"/>
            <a:ext cx="1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F1B95F-07D4-D263-56D6-FC89C1968BE8}"/>
              </a:ext>
            </a:extLst>
          </p:cNvPr>
          <p:cNvCxnSpPr>
            <a:cxnSpLocks/>
          </p:cNvCxnSpPr>
          <p:nvPr/>
        </p:nvCxnSpPr>
        <p:spPr>
          <a:xfrm>
            <a:off x="7034594" y="4949555"/>
            <a:ext cx="1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F81E1D8-C9B9-5A50-B3E1-4763DE5C5225}"/>
              </a:ext>
            </a:extLst>
          </p:cNvPr>
          <p:cNvCxnSpPr>
            <a:cxnSpLocks/>
          </p:cNvCxnSpPr>
          <p:nvPr/>
        </p:nvCxnSpPr>
        <p:spPr>
          <a:xfrm>
            <a:off x="8970395" y="4949555"/>
            <a:ext cx="1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80DE20-FF90-C85E-597F-4F8F87A08951}"/>
              </a:ext>
            </a:extLst>
          </p:cNvPr>
          <p:cNvCxnSpPr>
            <a:cxnSpLocks/>
          </p:cNvCxnSpPr>
          <p:nvPr/>
        </p:nvCxnSpPr>
        <p:spPr>
          <a:xfrm>
            <a:off x="10887674" y="4949554"/>
            <a:ext cx="1" cy="559109"/>
          </a:xfrm>
          <a:prstGeom prst="line">
            <a:avLst/>
          </a:prstGeom>
          <a:noFill/>
          <a:ln w="12700" cap="flat" cmpd="sng">
            <a:solidFill>
              <a:srgbClr val="009AD7"/>
            </a:solidFill>
            <a:prstDash val="solid"/>
            <a:round/>
            <a:headEnd type="none" w="lg" len="med"/>
            <a:tailEnd type="none" w="lg" len="med"/>
          </a:ln>
        </p:spPr>
      </p:cxnSp>
    </p:spTree>
    <p:extLst>
      <p:ext uri="{BB962C8B-B14F-4D97-AF65-F5344CB8AC3E}">
        <p14:creationId xmlns:p14="http://schemas.microsoft.com/office/powerpoint/2010/main" val="4312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2E3D-D0F9-8D13-5398-5E677EE4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 Complexities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039CE-4A8A-952C-895F-3A05B6F3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" t="10753" r="2833" b="4087"/>
          <a:stretch/>
        </p:blipFill>
        <p:spPr>
          <a:xfrm>
            <a:off x="1580326" y="1167714"/>
            <a:ext cx="4662459" cy="2504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FE1AE-7E94-A237-DE66-254785024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6"/>
          <a:stretch/>
        </p:blipFill>
        <p:spPr>
          <a:xfrm>
            <a:off x="2850718" y="1850342"/>
            <a:ext cx="3858271" cy="292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FF6E1-3897-5BF4-0C00-F2F59B4D0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" t="5245" r="1888" b="2644"/>
          <a:stretch/>
        </p:blipFill>
        <p:spPr>
          <a:xfrm>
            <a:off x="4373223" y="2744706"/>
            <a:ext cx="4756899" cy="2546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1A227-9056-C142-BDFA-6B314D7F0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2" t="3668" r="2037" b="2485"/>
          <a:stretch/>
        </p:blipFill>
        <p:spPr>
          <a:xfrm>
            <a:off x="6242785" y="3463789"/>
            <a:ext cx="3607681" cy="26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5655327-D861-DCA0-E593-3FEBB15F6564}"/>
              </a:ext>
            </a:extLst>
          </p:cNvPr>
          <p:cNvSpPr/>
          <p:nvPr/>
        </p:nvSpPr>
        <p:spPr>
          <a:xfrm>
            <a:off x="45720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Unified analytics platform that brings together all the data and analytics tools that organizations need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E02FC-4823-6179-650D-F39904AD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6258"/>
                </a:solidFill>
              </a:rPr>
              <a:t>Unified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A0592-4064-B7C1-0504-AC1BAC6C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9" y="2447232"/>
            <a:ext cx="415636" cy="4156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6B0A7-5CAA-5685-AD4C-1C33625F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692" y="2447232"/>
            <a:ext cx="415636" cy="4156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CF6E5E6-4F57-2388-6F3F-1D158112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8972" y="2428339"/>
            <a:ext cx="453422" cy="453422"/>
          </a:xfrm>
          <a:prstGeom prst="rect">
            <a:avLst/>
          </a:prstGeom>
        </p:spPr>
      </p:pic>
      <p:pic>
        <p:nvPicPr>
          <p:cNvPr id="6" name="chart" descr="chart">
            <a:extLst>
              <a:ext uri="{FF2B5EF4-FFF2-40B4-BE49-F238E27FC236}">
                <a16:creationId xmlns:a16="http://schemas.microsoft.com/office/drawing/2014/main" id="{14AEA07C-2F92-8A93-C5F6-E847310DE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78" y="2428340"/>
            <a:ext cx="453422" cy="4534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B73D9B-121A-5C6C-52F9-8D8FC663C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03759" y="2395972"/>
            <a:ext cx="518156" cy="518156"/>
          </a:xfrm>
          <a:prstGeom prst="rect">
            <a:avLst/>
          </a:prstGeom>
        </p:spPr>
      </p:pic>
      <p:pic>
        <p:nvPicPr>
          <p:cNvPr id="8" name="!!datascienceicon">
            <a:extLst>
              <a:ext uri="{FF2B5EF4-FFF2-40B4-BE49-F238E27FC236}">
                <a16:creationId xmlns:a16="http://schemas.microsoft.com/office/drawing/2014/main" id="{77241DB6-D8F9-DDE0-3610-DB68C808FA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b="-12271"/>
          <a:stretch/>
        </p:blipFill>
        <p:spPr>
          <a:xfrm>
            <a:off x="7506034" y="2401699"/>
            <a:ext cx="463239" cy="506703"/>
          </a:xfrm>
          <a:prstGeom prst="rect">
            <a:avLst/>
          </a:prstGeom>
          <a:ln w="10108" cap="flat">
            <a:noFill/>
            <a:prstDash val="solid"/>
            <a:miter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36D5D-4241-A5AA-2012-C903BD6364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611" y="2430024"/>
            <a:ext cx="547890" cy="450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663576-AFE9-D0EC-6E78-192605A8D0F7}"/>
              </a:ext>
            </a:extLst>
          </p:cNvPr>
          <p:cNvSpPr txBox="1"/>
          <p:nvPr/>
        </p:nvSpPr>
        <p:spPr>
          <a:xfrm>
            <a:off x="1039354" y="3063971"/>
            <a:ext cx="1098313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  <a:br>
              <a:rPr lang="en-US" sz="1800" b="1" kern="1000" spc="-50">
                <a:solidFill>
                  <a:srgbClr val="000000"/>
                </a:solidFill>
                <a:latin typeface="Segoe UI Semibold"/>
              </a:rPr>
            </a:b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2E371-5053-402E-26D7-2C0A1F9295A2}"/>
              </a:ext>
            </a:extLst>
          </p:cNvPr>
          <p:cNvSpPr txBox="1"/>
          <p:nvPr/>
        </p:nvSpPr>
        <p:spPr>
          <a:xfrm>
            <a:off x="4509313" y="3063971"/>
            <a:ext cx="1112741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Warehouse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1C8A5-FC1E-8531-0222-6CE858172334}"/>
              </a:ext>
            </a:extLst>
          </p:cNvPr>
          <p:cNvSpPr txBox="1"/>
          <p:nvPr/>
        </p:nvSpPr>
        <p:spPr>
          <a:xfrm>
            <a:off x="5982998" y="3063971"/>
            <a:ext cx="102341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Real Time Analytics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6579D-C350-694B-5C55-72E7C49097AB}"/>
              </a:ext>
            </a:extLst>
          </p:cNvPr>
          <p:cNvSpPr txBox="1"/>
          <p:nvPr/>
        </p:nvSpPr>
        <p:spPr>
          <a:xfrm>
            <a:off x="8468891" y="3063971"/>
            <a:ext cx="114319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Business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Intelligence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C54D7-FDB6-05A3-EBBC-C1A2B8539C6B}"/>
              </a:ext>
            </a:extLst>
          </p:cNvPr>
          <p:cNvSpPr txBox="1"/>
          <p:nvPr/>
        </p:nvSpPr>
        <p:spPr>
          <a:xfrm>
            <a:off x="7367360" y="3063971"/>
            <a:ext cx="740587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Data</a:t>
            </a:r>
          </a:p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Science</a:t>
            </a:r>
          </a:p>
        </p:txBody>
      </p:sp>
      <p:sp>
        <p:nvSpPr>
          <p:cNvPr id="15" name="!!datalake">
            <a:extLst>
              <a:ext uri="{FF2B5EF4-FFF2-40B4-BE49-F238E27FC236}">
                <a16:creationId xmlns:a16="http://schemas.microsoft.com/office/drawing/2014/main" id="{BB71480C-58A5-8966-DB55-79A18769D977}"/>
              </a:ext>
            </a:extLst>
          </p:cNvPr>
          <p:cNvSpPr txBox="1"/>
          <p:nvPr/>
        </p:nvSpPr>
        <p:spPr>
          <a:xfrm>
            <a:off x="2512069" y="3063971"/>
            <a:ext cx="520975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Data 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Lake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8275C-FD57-D131-4E9E-97E95AA8C735}"/>
              </a:ext>
            </a:extLst>
          </p:cNvPr>
          <p:cNvSpPr txBox="1"/>
          <p:nvPr/>
        </p:nvSpPr>
        <p:spPr>
          <a:xfrm>
            <a:off x="9973029" y="3063971"/>
            <a:ext cx="1179617" cy="2769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914400">
              <a:defRPr/>
            </a:pPr>
            <a:r>
              <a:rPr lang="en-US" sz="1800" b="1" kern="1000" spc="-50">
                <a:solidFill>
                  <a:srgbClr val="000000"/>
                </a:solidFill>
                <a:latin typeface="Segoe UI Semibold"/>
              </a:rPr>
              <a:t>Governance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FF30A-C387-DBEC-0F44-D9B444192F16}"/>
              </a:ext>
            </a:extLst>
          </p:cNvPr>
          <p:cNvSpPr txBox="1"/>
          <p:nvPr/>
        </p:nvSpPr>
        <p:spPr>
          <a:xfrm>
            <a:off x="3380530" y="3063971"/>
            <a:ext cx="767839" cy="5539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2400" b="1" kern="1000" spc="-5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Spark</a:t>
            </a:r>
            <a:b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</a:br>
            <a:r>
              <a:rPr kumimoji="0" lang="en-US" sz="1800" b="1" i="0" u="none" strike="noStrike" kern="10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Engines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8AD4DC-45CB-3849-BF19-79C0EA328B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0072" y="2465371"/>
            <a:ext cx="730124" cy="379359"/>
          </a:xfrm>
          <a:prstGeom prst="rect">
            <a:avLst/>
          </a:prstGeom>
        </p:spPr>
      </p:pic>
      <p:sp>
        <p:nvSpPr>
          <p:cNvPr id="20" name="!!Line1">
            <a:extLst>
              <a:ext uri="{FF2B5EF4-FFF2-40B4-BE49-F238E27FC236}">
                <a16:creationId xmlns:a16="http://schemas.microsoft.com/office/drawing/2014/main" id="{B7098081-5CDD-F8F5-EC27-70F3CC15074F}"/>
              </a:ext>
            </a:extLst>
          </p:cNvPr>
          <p:cNvSpPr/>
          <p:nvPr/>
        </p:nvSpPr>
        <p:spPr bwMode="auto">
          <a:xfrm rot="16200000">
            <a:off x="4916776" y="-2109122"/>
            <a:ext cx="2358448" cy="11026772"/>
          </a:xfrm>
          <a:prstGeom prst="roundRect">
            <a:avLst>
              <a:gd name="adj" fmla="val 23291"/>
            </a:avLst>
          </a:prstGeom>
          <a:noFill/>
          <a:ln w="9525" cap="flat" cmpd="sng" algn="ctr">
            <a:gradFill flip="none" rotWithShape="1">
              <a:gsLst>
                <a:gs pos="0">
                  <a:srgbClr val="0078D4"/>
                </a:gs>
                <a:gs pos="100000">
                  <a:srgbClr val="FFFFFF">
                    <a:alpha val="0"/>
                  </a:srgbClr>
                </a:gs>
                <a:gs pos="76000">
                  <a:srgbClr val="FFFFFF"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A9F71C-8B6B-2162-675D-DB381B638DFD}"/>
              </a:ext>
            </a:extLst>
          </p:cNvPr>
          <p:cNvSpPr txBox="1"/>
          <p:nvPr/>
        </p:nvSpPr>
        <p:spPr>
          <a:xfrm>
            <a:off x="3649816" y="4240446"/>
            <a:ext cx="4892365" cy="553998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Unified analytics fabric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CD3DEA-E8D7-6F73-064A-4AC2C6781AA9}"/>
              </a:ext>
            </a:extLst>
          </p:cNvPr>
          <p:cNvSpPr txBox="1">
            <a:spLocks/>
          </p:cNvSpPr>
          <p:nvPr/>
        </p:nvSpPr>
        <p:spPr>
          <a:xfrm>
            <a:off x="552450" y="4892531"/>
            <a:ext cx="11087100" cy="7643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0">
                      <a:schemeClr val="accent2"/>
                    </a:gs>
                    <a:gs pos="100000">
                      <a:schemeClr val="tx2"/>
                    </a:gs>
                  </a:gsLst>
                  <a:lin ang="27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End-to-end analytics data fabric 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>
                <a:solidFill>
                  <a:srgbClr val="000000"/>
                </a:solidFill>
                <a:latin typeface="Segoe UI"/>
              </a:rPr>
              <a:t>From the data lake to the business user</a:t>
            </a:r>
          </a:p>
        </p:txBody>
      </p:sp>
    </p:spTree>
    <p:extLst>
      <p:ext uri="{BB962C8B-B14F-4D97-AF65-F5344CB8AC3E}">
        <p14:creationId xmlns:p14="http://schemas.microsoft.com/office/powerpoint/2010/main" val="157404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48148E-6 L 0 0.03472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62">
            <a:extLst>
              <a:ext uri="{FF2B5EF4-FFF2-40B4-BE49-F238E27FC236}">
                <a16:creationId xmlns:a16="http://schemas.microsoft.com/office/drawing/2014/main" id="{3168E0F1-9232-3CE6-4DCC-BCD3B4EC82E3}"/>
              </a:ext>
            </a:extLst>
          </p:cNvPr>
          <p:cNvSpPr/>
          <p:nvPr/>
        </p:nvSpPr>
        <p:spPr bwMode="auto">
          <a:xfrm>
            <a:off x="454169" y="1160599"/>
            <a:ext cx="6702754" cy="5284928"/>
          </a:xfrm>
          <a:prstGeom prst="roundRect">
            <a:avLst>
              <a:gd name="adj" fmla="val 3641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88696" dist="38100" dir="2700000" algn="tl" rotWithShape="0">
              <a:prstClr val="black">
                <a:alpha val="19774"/>
              </a:prstClr>
            </a:outerShd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195888" algn="l"/>
              </a:tabLst>
              <a:defRPr/>
            </a:pPr>
            <a:endParaRPr kumimoji="0" lang="en-US" sz="2353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85" name="Rounded Rectangle 45">
            <a:extLst>
              <a:ext uri="{FF2B5EF4-FFF2-40B4-BE49-F238E27FC236}">
                <a16:creationId xmlns:a16="http://schemas.microsoft.com/office/drawing/2014/main" id="{68B7F16B-ED8F-DB8F-CD24-8CAB959BAB42}"/>
              </a:ext>
            </a:extLst>
          </p:cNvPr>
          <p:cNvSpPr/>
          <p:nvPr/>
        </p:nvSpPr>
        <p:spPr>
          <a:xfrm>
            <a:off x="651997" y="5117705"/>
            <a:ext cx="6307098" cy="1117711"/>
          </a:xfrm>
          <a:prstGeom prst="roundRect">
            <a:avLst>
              <a:gd name="adj" fmla="val 3792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28087-4301-826A-467E-E923A413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6258"/>
                </a:solidFill>
              </a:rPr>
              <a:t>MS FABRIC</a:t>
            </a:r>
          </a:p>
        </p:txBody>
      </p:sp>
      <p:sp>
        <p:nvSpPr>
          <p:cNvPr id="4" name="Rounded Rectangle 45">
            <a:extLst>
              <a:ext uri="{FF2B5EF4-FFF2-40B4-BE49-F238E27FC236}">
                <a16:creationId xmlns:a16="http://schemas.microsoft.com/office/drawing/2014/main" id="{C10D939C-7AD7-AB0F-7481-A06849D523DA}"/>
              </a:ext>
            </a:extLst>
          </p:cNvPr>
          <p:cNvSpPr/>
          <p:nvPr/>
        </p:nvSpPr>
        <p:spPr>
          <a:xfrm>
            <a:off x="651997" y="1552296"/>
            <a:ext cx="6307098" cy="3530885"/>
          </a:xfrm>
          <a:prstGeom prst="roundRect">
            <a:avLst>
              <a:gd name="adj" fmla="val 3289"/>
            </a:avLst>
          </a:prstGeom>
          <a:gradFill flip="none" rotWithShape="1">
            <a:gsLst>
              <a:gs pos="0">
                <a:srgbClr val="243A5E"/>
              </a:gs>
              <a:gs pos="100000">
                <a:srgbClr val="0078D4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5" name="Rounded Rectangle 45">
            <a:extLst>
              <a:ext uri="{FF2B5EF4-FFF2-40B4-BE49-F238E27FC236}">
                <a16:creationId xmlns:a16="http://schemas.microsoft.com/office/drawing/2014/main" id="{936C8A9A-6F05-F430-FDAD-A7DF74D1942B}"/>
              </a:ext>
            </a:extLst>
          </p:cNvPr>
          <p:cNvSpPr/>
          <p:nvPr/>
        </p:nvSpPr>
        <p:spPr>
          <a:xfrm>
            <a:off x="870093" y="3474567"/>
            <a:ext cx="5870907" cy="1314244"/>
          </a:xfrm>
          <a:prstGeom prst="roundRect">
            <a:avLst>
              <a:gd name="adj" fmla="val 3792"/>
            </a:avLst>
          </a:prstGeom>
          <a:gradFill flip="none" rotWithShape="1">
            <a:gsLst>
              <a:gs pos="100000">
                <a:srgbClr val="4FD4FF"/>
              </a:gs>
              <a:gs pos="0">
                <a:srgbClr val="0078D4"/>
              </a:gs>
              <a:gs pos="60000">
                <a:srgbClr val="0078D4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OneLake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Storage</a:t>
            </a:r>
          </a:p>
        </p:txBody>
      </p:sp>
      <p:sp>
        <p:nvSpPr>
          <p:cNvPr id="6" name="Rounded Rectangle 45">
            <a:extLst>
              <a:ext uri="{FF2B5EF4-FFF2-40B4-BE49-F238E27FC236}">
                <a16:creationId xmlns:a16="http://schemas.microsoft.com/office/drawing/2014/main" id="{75E9D09E-E857-2F3B-AB0B-2886E7C6949B}"/>
              </a:ext>
            </a:extLst>
          </p:cNvPr>
          <p:cNvSpPr/>
          <p:nvPr/>
        </p:nvSpPr>
        <p:spPr>
          <a:xfrm>
            <a:off x="870093" y="2560002"/>
            <a:ext cx="5870907" cy="831968"/>
          </a:xfrm>
          <a:prstGeom prst="roundRect">
            <a:avLst>
              <a:gd name="adj" fmla="val 5340"/>
            </a:avLst>
          </a:prstGeom>
          <a:gradFill flip="none" rotWithShape="1">
            <a:gsLst>
              <a:gs pos="100000">
                <a:srgbClr val="4FD4FF"/>
              </a:gs>
              <a:gs pos="0">
                <a:srgbClr val="0078D4"/>
              </a:gs>
              <a:gs pos="60000">
                <a:srgbClr val="0078D4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Serverless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Compute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ECEB9-4FBC-CDC8-4664-44F4BB2811F2}"/>
              </a:ext>
            </a:extLst>
          </p:cNvPr>
          <p:cNvGrpSpPr/>
          <p:nvPr/>
        </p:nvGrpSpPr>
        <p:grpSpPr>
          <a:xfrm>
            <a:off x="7446599" y="2121681"/>
            <a:ext cx="4291232" cy="3703578"/>
            <a:chOff x="7446599" y="2209843"/>
            <a:chExt cx="4291232" cy="37035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577C91-849B-289A-4BA2-1399E534C905}"/>
                </a:ext>
              </a:extLst>
            </p:cNvPr>
            <p:cNvSpPr txBox="1"/>
            <p:nvPr/>
          </p:nvSpPr>
          <p:spPr>
            <a:xfrm>
              <a:off x="7446599" y="2209843"/>
              <a:ext cx="4291232" cy="370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 sz="16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All the compute engines store their data automatically in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OneLake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The data is stored in a single common format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cs typeface="Segoe UI" panose="020B0502040204020203" pitchFamily="34" charset="0"/>
                </a:rPr>
                <a:t>Delta – Parquet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cs typeface="Segoe UI" panose="020B0502040204020203" pitchFamily="34" charset="0"/>
                </a:rPr>
                <a:t>,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" panose="020B0502040204020203" pitchFamily="34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an open standards format, is the storage format for all tabular data in </a:t>
              </a:r>
              <a:r>
                <a:rPr lang="en-US" sz="1400" kern="0" dirty="0">
                  <a:solidFill>
                    <a:srgbClr val="000000"/>
                  </a:solidFill>
                </a:rPr>
                <a:t>Fabric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Once data is stored in the lake, it is directly accessible by all the engines without needing any import/export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All the compute engines have been fully optimized to work with Delta Parquet as their native format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Shared universal security model is enforced across all the engines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FC852A-531E-AD5C-9F35-540C9F15BD6F}"/>
                </a:ext>
              </a:extLst>
            </p:cNvPr>
            <p:cNvCxnSpPr>
              <a:cxnSpLocks/>
            </p:cNvCxnSpPr>
            <p:nvPr/>
          </p:nvCxnSpPr>
          <p:spPr>
            <a:xfrm>
              <a:off x="7492808" y="5313048"/>
              <a:ext cx="4116577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4F1A98-9C87-0EB5-D732-0183C996BD5A}"/>
                </a:ext>
              </a:extLst>
            </p:cNvPr>
            <p:cNvCxnSpPr>
              <a:cxnSpLocks/>
            </p:cNvCxnSpPr>
            <p:nvPr/>
          </p:nvCxnSpPr>
          <p:spPr>
            <a:xfrm>
              <a:off x="7492808" y="2782993"/>
              <a:ext cx="4116577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8B3A6D-067F-3390-6DA5-2813660DC462}"/>
                </a:ext>
              </a:extLst>
            </p:cNvPr>
            <p:cNvCxnSpPr>
              <a:cxnSpLocks/>
            </p:cNvCxnSpPr>
            <p:nvPr/>
          </p:nvCxnSpPr>
          <p:spPr>
            <a:xfrm>
              <a:off x="7492808" y="4671806"/>
              <a:ext cx="4116577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45328F-DDD6-3A97-3A55-9CC11C0B2703}"/>
                </a:ext>
              </a:extLst>
            </p:cNvPr>
            <p:cNvCxnSpPr>
              <a:cxnSpLocks/>
            </p:cNvCxnSpPr>
            <p:nvPr/>
          </p:nvCxnSpPr>
          <p:spPr>
            <a:xfrm>
              <a:off x="7492808" y="3839862"/>
              <a:ext cx="4116577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ACE630-1E37-0A02-3FDF-09E964E12254}"/>
                </a:ext>
              </a:extLst>
            </p:cNvPr>
            <p:cNvCxnSpPr>
              <a:cxnSpLocks/>
            </p:cNvCxnSpPr>
            <p:nvPr/>
          </p:nvCxnSpPr>
          <p:spPr>
            <a:xfrm>
              <a:off x="7492808" y="3188322"/>
              <a:ext cx="4116577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14" name="Cylinder 13">
            <a:extLst>
              <a:ext uri="{FF2B5EF4-FFF2-40B4-BE49-F238E27FC236}">
                <a16:creationId xmlns:a16="http://schemas.microsoft.com/office/drawing/2014/main" id="{52D8DCE0-2924-289D-9E09-00B11CB455BD}"/>
              </a:ext>
            </a:extLst>
          </p:cNvPr>
          <p:cNvSpPr/>
          <p:nvPr/>
        </p:nvSpPr>
        <p:spPr bwMode="auto">
          <a:xfrm>
            <a:off x="1086544" y="3781226"/>
            <a:ext cx="5518771" cy="376591"/>
          </a:xfrm>
          <a:prstGeom prst="can">
            <a:avLst/>
          </a:prstGeom>
          <a:gradFill flip="none" rotWithShape="1">
            <a:gsLst>
              <a:gs pos="100000">
                <a:srgbClr val="0078D4">
                  <a:lumMod val="75000"/>
                </a:srgbClr>
              </a:gs>
              <a:gs pos="4000">
                <a:srgbClr val="01447C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br>
              <a:rPr lang="en-US" sz="900" kern="0" dirty="0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</a:br>
            <a:r>
              <a:rPr lang="en-US" sz="900" kern="0" dirty="0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Finance 	CRM	 HR	MDM	Operational	Analytics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A9C891-DEFD-FFFA-816D-C29D206DAA27}"/>
              </a:ext>
            </a:extLst>
          </p:cNvPr>
          <p:cNvGrpSpPr/>
          <p:nvPr/>
        </p:nvGrpSpPr>
        <p:grpSpPr>
          <a:xfrm>
            <a:off x="870094" y="4762323"/>
            <a:ext cx="5862832" cy="1338913"/>
            <a:chOff x="998539" y="3846563"/>
            <a:chExt cx="5862832" cy="1338913"/>
          </a:xfrm>
        </p:grpSpPr>
        <p:sp>
          <p:nvSpPr>
            <p:cNvPr id="55" name="Rounded Rectangle 81">
              <a:extLst>
                <a:ext uri="{FF2B5EF4-FFF2-40B4-BE49-F238E27FC236}">
                  <a16:creationId xmlns:a16="http://schemas.microsoft.com/office/drawing/2014/main" id="{2DF0E891-CFC4-38A3-9297-25BC5024936A}"/>
                </a:ext>
              </a:extLst>
            </p:cNvPr>
            <p:cNvSpPr/>
            <p:nvPr/>
          </p:nvSpPr>
          <p:spPr bwMode="auto">
            <a:xfrm>
              <a:off x="3600072" y="4305277"/>
              <a:ext cx="1581539" cy="880199"/>
            </a:xfrm>
            <a:prstGeom prst="roundRect">
              <a:avLst>
                <a:gd name="adj" fmla="val 7450"/>
              </a:avLst>
            </a:prstGeom>
            <a:solidFill>
              <a:srgbClr val="FFFFFF">
                <a:alpha val="5000"/>
              </a:srgbClr>
            </a:solidFill>
            <a:ln w="6350" cap="flat" cmpd="sng" algn="ctr">
              <a:solidFill>
                <a:srgbClr val="FFFFFF"/>
              </a:solidFill>
              <a:prstDash val="dash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56" name="Rounded Rectangle 82">
              <a:extLst>
                <a:ext uri="{FF2B5EF4-FFF2-40B4-BE49-F238E27FC236}">
                  <a16:creationId xmlns:a16="http://schemas.microsoft.com/office/drawing/2014/main" id="{E6F10238-E20A-C937-97D3-734D5DBAFB1F}"/>
                </a:ext>
              </a:extLst>
            </p:cNvPr>
            <p:cNvSpPr/>
            <p:nvPr/>
          </p:nvSpPr>
          <p:spPr bwMode="auto">
            <a:xfrm>
              <a:off x="5279832" y="4305277"/>
              <a:ext cx="1581539" cy="880199"/>
            </a:xfrm>
            <a:prstGeom prst="roundRect">
              <a:avLst>
                <a:gd name="adj" fmla="val 7450"/>
              </a:avLst>
            </a:prstGeom>
            <a:solidFill>
              <a:srgbClr val="FFFFFF">
                <a:alpha val="5000"/>
              </a:srgbClr>
            </a:solidFill>
            <a:ln w="6350" cap="flat" cmpd="sng" algn="ctr">
              <a:solidFill>
                <a:srgbClr val="FFFFFF"/>
              </a:solidFill>
              <a:prstDash val="dash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57" name="Rounded Rectangle 76">
              <a:extLst>
                <a:ext uri="{FF2B5EF4-FFF2-40B4-BE49-F238E27FC236}">
                  <a16:creationId xmlns:a16="http://schemas.microsoft.com/office/drawing/2014/main" id="{A8307049-8A1D-480F-1DD1-83E163D3F95B}"/>
                </a:ext>
              </a:extLst>
            </p:cNvPr>
            <p:cNvSpPr/>
            <p:nvPr/>
          </p:nvSpPr>
          <p:spPr bwMode="auto">
            <a:xfrm>
              <a:off x="998539" y="4305277"/>
              <a:ext cx="2511386" cy="880199"/>
            </a:xfrm>
            <a:prstGeom prst="roundRect">
              <a:avLst>
                <a:gd name="adj" fmla="val 7450"/>
              </a:avLst>
            </a:prstGeom>
            <a:solidFill>
              <a:srgbClr val="FFFFFF">
                <a:alpha val="5000"/>
              </a:srgbClr>
            </a:solidFill>
            <a:ln w="6350" cap="flat" cmpd="sng" algn="ctr">
              <a:solidFill>
                <a:srgbClr val="FFFFFF"/>
              </a:solidFill>
              <a:prstDash val="dash"/>
              <a:headEnd type="none" w="med" len="med"/>
              <a:tailEnd type="none" w="med" len="med"/>
            </a:ln>
            <a:effectLst>
              <a:outerShdw blurRad="288696" dist="38100" dir="2700000" algn="tl" rotWithShape="0">
                <a:prstClr val="black">
                  <a:alpha val="19774"/>
                </a:prstClr>
              </a:outerShdw>
            </a:effectLst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195888" algn="l"/>
                </a:tabLst>
                <a:defRPr/>
              </a:pPr>
              <a:endParaRPr kumimoji="0" lang="en-US" sz="2353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886D5D-69A3-6C5A-883A-66C59E80F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3632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AE6CDC-9C39-3999-D757-4DDCE7984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345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734F090-447D-8BDF-1FDE-45E752D65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9459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BAE3480-52B4-3359-01B3-CFB25AC20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84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AAFD17-34ED-B6AB-3E38-8D67D4ACC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971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C0E5D1A-281E-3617-6E14-8184DC513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8158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FA1836-7C37-DD1B-414C-621F902DA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6532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D4326E-AF2D-F509-3AA9-C5DF55C2D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720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4E7E56-0423-6903-05BA-B520009FD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140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98A3D9-7667-EA92-2E55-16731960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1967" y="3846563"/>
              <a:ext cx="0" cy="450618"/>
            </a:xfrm>
            <a:prstGeom prst="line">
              <a:avLst/>
            </a:prstGeom>
            <a:noFill/>
            <a:ln w="6350" cap="flat" cmpd="sng" algn="ctr">
              <a:solidFill>
                <a:srgbClr val="FFFFFF"/>
              </a:solidFill>
              <a:prstDash val="dash"/>
              <a:headEnd type="none" w="lg" len="med"/>
              <a:tailEnd type="triangle" w="med" len="med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517B6F-EA7F-0CE0-CEB7-C3898A525AC2}"/>
              </a:ext>
            </a:extLst>
          </p:cNvPr>
          <p:cNvGrpSpPr/>
          <p:nvPr/>
        </p:nvGrpSpPr>
        <p:grpSpPr>
          <a:xfrm>
            <a:off x="1051579" y="5368870"/>
            <a:ext cx="5689421" cy="594511"/>
            <a:chOff x="1180024" y="4453110"/>
            <a:chExt cx="5689421" cy="59451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2A8DBF-C79B-0577-DA88-FFB7F3058C4D}"/>
                </a:ext>
              </a:extLst>
            </p:cNvPr>
            <p:cNvGrpSpPr/>
            <p:nvPr/>
          </p:nvGrpSpPr>
          <p:grpSpPr>
            <a:xfrm>
              <a:off x="4046551" y="4453110"/>
              <a:ext cx="688580" cy="342450"/>
              <a:chOff x="3429012" y="4362864"/>
              <a:chExt cx="688580" cy="34245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F88BA20-23FB-0143-959C-FA3FBF76A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29012" y="4362864"/>
                <a:ext cx="310487" cy="34245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78914E15-6298-3C4D-D49D-DD45DECF8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807105" y="4362864"/>
                <a:ext cx="310487" cy="342450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47253C1-3EF1-8413-6899-F64129018D58}"/>
                </a:ext>
              </a:extLst>
            </p:cNvPr>
            <p:cNvSpPr txBox="1"/>
            <p:nvPr/>
          </p:nvSpPr>
          <p:spPr>
            <a:xfrm>
              <a:off x="3591997" y="4862955"/>
              <a:ext cx="159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US" sz="1200">
                  <a:solidFill>
                    <a:srgbClr val="FFFFFF"/>
                  </a:solidFill>
                  <a:latin typeface="Segoe UI Semibold"/>
                </a:rPr>
                <a:t>Amazon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E60A6A8-2A54-2B26-466F-CFB00BC5D5E3}"/>
                </a:ext>
              </a:extLst>
            </p:cNvPr>
            <p:cNvGrpSpPr/>
            <p:nvPr/>
          </p:nvGrpSpPr>
          <p:grpSpPr>
            <a:xfrm>
              <a:off x="5753092" y="4481948"/>
              <a:ext cx="635018" cy="284774"/>
              <a:chOff x="4185198" y="4391702"/>
              <a:chExt cx="635018" cy="28477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513953CC-15A4-07B9-E712-6F0075C7D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85198" y="4391702"/>
                <a:ext cx="283707" cy="284774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DF4601D-81FC-051F-4ECE-8B6C69DE4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36509" y="4391702"/>
                <a:ext cx="283707" cy="284774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E03592C-7E76-8217-B5B7-5F834D6D99B8}"/>
                </a:ext>
              </a:extLst>
            </p:cNvPr>
            <p:cNvSpPr txBox="1"/>
            <p:nvPr/>
          </p:nvSpPr>
          <p:spPr>
            <a:xfrm>
              <a:off x="5271757" y="4862955"/>
              <a:ext cx="159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US" sz="1200">
                  <a:solidFill>
                    <a:srgbClr val="FFFFFF"/>
                  </a:solidFill>
                  <a:latin typeface="Segoe UI Semibold"/>
                </a:rPr>
                <a:t>Google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34E4F4-405F-0351-5E70-6E339FC9F6F2}"/>
                </a:ext>
              </a:extLst>
            </p:cNvPr>
            <p:cNvSpPr txBox="1"/>
            <p:nvPr/>
          </p:nvSpPr>
          <p:spPr>
            <a:xfrm>
              <a:off x="1455388" y="4862955"/>
              <a:ext cx="159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lang="en-US" sz="1200">
                  <a:solidFill>
                    <a:srgbClr val="FFFFFF"/>
                  </a:solidFill>
                  <a:latin typeface="Segoe UI Semibold"/>
                </a:rPr>
                <a:t>Azure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24257B1-1636-248F-2810-7DE0547F413C}"/>
                </a:ext>
              </a:extLst>
            </p:cNvPr>
            <p:cNvGrpSpPr/>
            <p:nvPr/>
          </p:nvGrpSpPr>
          <p:grpSpPr>
            <a:xfrm>
              <a:off x="1180024" y="4453110"/>
              <a:ext cx="2148416" cy="342450"/>
              <a:chOff x="1212990" y="4362864"/>
              <a:chExt cx="2148416" cy="342450"/>
            </a:xfrm>
          </p:grpSpPr>
          <p:pic>
            <p:nvPicPr>
              <p:cNvPr id="75" name="Picture 74" descr="Icon&#10;&#10;Description automatically generated">
                <a:extLst>
                  <a:ext uri="{FF2B5EF4-FFF2-40B4-BE49-F238E27FC236}">
                    <a16:creationId xmlns:a16="http://schemas.microsoft.com/office/drawing/2014/main" id="{DBBE4C99-0332-5F1F-844E-45E2E919D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2321001" y="4362864"/>
                <a:ext cx="301731" cy="342450"/>
              </a:xfrm>
              <a:prstGeom prst="rect">
                <a:avLst/>
              </a:prstGeom>
            </p:spPr>
          </p:pic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ADA3EC7E-2954-214E-860B-86DB8A105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2690338" y="4362864"/>
                <a:ext cx="301731" cy="342450"/>
              </a:xfrm>
              <a:prstGeom prst="rect">
                <a:avLst/>
              </a:prstGeom>
            </p:spPr>
          </p:pic>
          <p:pic>
            <p:nvPicPr>
              <p:cNvPr id="77" name="Picture 76" descr="Icon&#10;&#10;Description automatically generated">
                <a:extLst>
                  <a:ext uri="{FF2B5EF4-FFF2-40B4-BE49-F238E27FC236}">
                    <a16:creationId xmlns:a16="http://schemas.microsoft.com/office/drawing/2014/main" id="{47AD4734-829F-7602-C1DD-A6FB518D6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3059675" y="4362864"/>
                <a:ext cx="301731" cy="342450"/>
              </a:xfrm>
              <a:prstGeom prst="rect">
                <a:avLst/>
              </a:prstGeom>
            </p:spPr>
          </p:pic>
          <p:pic>
            <p:nvPicPr>
              <p:cNvPr id="78" name="Picture 77" descr="Icon&#10;&#10;Description automatically generated">
                <a:extLst>
                  <a:ext uri="{FF2B5EF4-FFF2-40B4-BE49-F238E27FC236}">
                    <a16:creationId xmlns:a16="http://schemas.microsoft.com/office/drawing/2014/main" id="{FA506302-3C6F-3083-D84E-B71A904A03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1212990" y="4362864"/>
                <a:ext cx="301731" cy="342450"/>
              </a:xfrm>
              <a:prstGeom prst="rect">
                <a:avLst/>
              </a:prstGeom>
            </p:spPr>
          </p:pic>
          <p:pic>
            <p:nvPicPr>
              <p:cNvPr id="79" name="Picture 78" descr="Icon&#10;&#10;Description automatically generated">
                <a:extLst>
                  <a:ext uri="{FF2B5EF4-FFF2-40B4-BE49-F238E27FC236}">
                    <a16:creationId xmlns:a16="http://schemas.microsoft.com/office/drawing/2014/main" id="{3788C5D7-D0FF-685C-8674-23BA1014D6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1582327" y="4362864"/>
                <a:ext cx="301731" cy="342450"/>
              </a:xfrm>
              <a:prstGeom prst="rect">
                <a:avLst/>
              </a:prstGeom>
            </p:spPr>
          </p:pic>
          <p:pic>
            <p:nvPicPr>
              <p:cNvPr id="80" name="Picture 79" descr="Icon&#10;&#10;Description automatically generated">
                <a:extLst>
                  <a:ext uri="{FF2B5EF4-FFF2-40B4-BE49-F238E27FC236}">
                    <a16:creationId xmlns:a16="http://schemas.microsoft.com/office/drawing/2014/main" id="{2093778E-8055-EB9E-FF95-AFEE447E85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 l="27136" r="26607"/>
              <a:stretch/>
            </p:blipFill>
            <p:spPr>
              <a:xfrm>
                <a:off x="1951664" y="4362864"/>
                <a:ext cx="301731" cy="342450"/>
              </a:xfrm>
              <a:prstGeom prst="rect">
                <a:avLst/>
              </a:prstGeom>
            </p:spPr>
          </p:pic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57B8DF7-A44D-DAEE-52BF-6FFBB4EF3081}"/>
              </a:ext>
            </a:extLst>
          </p:cNvPr>
          <p:cNvGrpSpPr/>
          <p:nvPr/>
        </p:nvGrpSpPr>
        <p:grpSpPr>
          <a:xfrm>
            <a:off x="1152487" y="4409343"/>
            <a:ext cx="5378893" cy="312339"/>
            <a:chOff x="1907814" y="-1740083"/>
            <a:chExt cx="19579799" cy="1209834"/>
          </a:xfrm>
          <a:solidFill>
            <a:srgbClr val="003E74"/>
          </a:solidFill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78A8861-86FF-7F4D-838F-C140C5541606}"/>
                </a:ext>
              </a:extLst>
            </p:cNvPr>
            <p:cNvGrpSpPr/>
            <p:nvPr/>
          </p:nvGrpSpPr>
          <p:grpSpPr>
            <a:xfrm>
              <a:off x="1907814" y="-1373653"/>
              <a:ext cx="123063" cy="518339"/>
              <a:chOff x="1907814" y="-1373653"/>
              <a:chExt cx="123063" cy="518339"/>
            </a:xfrm>
            <a:grpFill/>
          </p:grpSpPr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C4302B29-D62E-EE15-DAF3-A53C77439065}"/>
                  </a:ext>
                </a:extLst>
              </p:cNvPr>
              <p:cNvSpPr txBox="1"/>
              <p:nvPr/>
            </p:nvSpPr>
            <p:spPr>
              <a:xfrm>
                <a:off x="1907814" y="-1373653"/>
                <a:ext cx="123063" cy="175483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8201601E-1841-7458-A3FE-16A4783B85DE}"/>
                  </a:ext>
                </a:extLst>
              </p:cNvPr>
              <p:cNvSpPr txBox="1"/>
              <p:nvPr/>
            </p:nvSpPr>
            <p:spPr>
              <a:xfrm>
                <a:off x="1946486" y="-963418"/>
                <a:ext cx="45719" cy="108104"/>
              </a:xfrm>
              <a:custGeom>
                <a:avLst/>
                <a:gdLst/>
                <a:ahLst/>
                <a:cxnLst/>
                <a:rect l="l" t="t" r="r" b="b"/>
                <a:pathLst>
                  <a:path w="106691" h="252273">
                    <a:moveTo>
                      <a:pt x="73823" y="0"/>
                    </a:moveTo>
                    <a:lnTo>
                      <a:pt x="106691" y="0"/>
                    </a:lnTo>
                    <a:lnTo>
                      <a:pt x="106691" y="252273"/>
                    </a:lnTo>
                    <a:lnTo>
                      <a:pt x="52485" y="252273"/>
                    </a:lnTo>
                    <a:lnTo>
                      <a:pt x="52485" y="61261"/>
                    </a:lnTo>
                    <a:cubicBezTo>
                      <a:pt x="49502" y="63900"/>
                      <a:pt x="45974" y="66395"/>
                      <a:pt x="41902" y="68747"/>
                    </a:cubicBezTo>
                    <a:cubicBezTo>
                      <a:pt x="37829" y="71099"/>
                      <a:pt x="33498" y="73221"/>
                      <a:pt x="28909" y="75114"/>
                    </a:cubicBezTo>
                    <a:cubicBezTo>
                      <a:pt x="24321" y="77007"/>
                      <a:pt x="19560" y="78613"/>
                      <a:pt x="14627" y="79932"/>
                    </a:cubicBezTo>
                    <a:cubicBezTo>
                      <a:pt x="9694" y="81252"/>
                      <a:pt x="4818" y="82198"/>
                      <a:pt x="0" y="82772"/>
                    </a:cubicBezTo>
                    <a:lnTo>
                      <a:pt x="0" y="36998"/>
                    </a:lnTo>
                    <a:cubicBezTo>
                      <a:pt x="14110" y="32868"/>
                      <a:pt x="27418" y="27591"/>
                      <a:pt x="39923" y="21166"/>
                    </a:cubicBezTo>
                    <a:cubicBezTo>
                      <a:pt x="52427" y="14742"/>
                      <a:pt x="63727" y="7686"/>
                      <a:pt x="738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F9446F7-8F8A-3600-1B51-DF13B84ABD98}"/>
                </a:ext>
              </a:extLst>
            </p:cNvPr>
            <p:cNvGrpSpPr/>
            <p:nvPr/>
          </p:nvGrpSpPr>
          <p:grpSpPr>
            <a:xfrm>
              <a:off x="2391862" y="-1453368"/>
              <a:ext cx="178966" cy="903010"/>
              <a:chOff x="2391862" y="-1453368"/>
              <a:chExt cx="178966" cy="903010"/>
            </a:xfrm>
            <a:grpFill/>
          </p:grpSpPr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B3549A4B-3453-5DF2-1590-DB4E5979CD78}"/>
                  </a:ext>
                </a:extLst>
              </p:cNvPr>
              <p:cNvSpPr txBox="1"/>
              <p:nvPr/>
            </p:nvSpPr>
            <p:spPr>
              <a:xfrm>
                <a:off x="2391862" y="-1453368"/>
                <a:ext cx="178966" cy="255198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391B89D-66D0-D5CE-3A89-102ED2A8EB33}"/>
                  </a:ext>
                </a:extLst>
              </p:cNvPr>
              <p:cNvSpPr txBox="1"/>
              <p:nvPr/>
            </p:nvSpPr>
            <p:spPr>
              <a:xfrm>
                <a:off x="2441623" y="-1043161"/>
                <a:ext cx="79444" cy="187847"/>
              </a:xfrm>
              <a:custGeom>
                <a:avLst/>
                <a:gdLst/>
                <a:ahLst/>
                <a:cxnLst/>
                <a:rect l="l" t="t" r="r" b="b"/>
                <a:pathLst>
                  <a:path w="106691" h="252273">
                    <a:moveTo>
                      <a:pt x="73823" y="0"/>
                    </a:moveTo>
                    <a:lnTo>
                      <a:pt x="106691" y="0"/>
                    </a:lnTo>
                    <a:lnTo>
                      <a:pt x="106691" y="252273"/>
                    </a:lnTo>
                    <a:lnTo>
                      <a:pt x="52485" y="252273"/>
                    </a:lnTo>
                    <a:lnTo>
                      <a:pt x="52485" y="61261"/>
                    </a:lnTo>
                    <a:cubicBezTo>
                      <a:pt x="49502" y="63900"/>
                      <a:pt x="45974" y="66395"/>
                      <a:pt x="41902" y="68747"/>
                    </a:cubicBezTo>
                    <a:cubicBezTo>
                      <a:pt x="37829" y="71099"/>
                      <a:pt x="33498" y="73221"/>
                      <a:pt x="28909" y="75114"/>
                    </a:cubicBezTo>
                    <a:cubicBezTo>
                      <a:pt x="24321" y="77007"/>
                      <a:pt x="19560" y="78613"/>
                      <a:pt x="14627" y="79932"/>
                    </a:cubicBezTo>
                    <a:cubicBezTo>
                      <a:pt x="9694" y="81252"/>
                      <a:pt x="4818" y="82198"/>
                      <a:pt x="0" y="82772"/>
                    </a:cubicBezTo>
                    <a:lnTo>
                      <a:pt x="0" y="36998"/>
                    </a:lnTo>
                    <a:cubicBezTo>
                      <a:pt x="14110" y="32868"/>
                      <a:pt x="27418" y="27591"/>
                      <a:pt x="39923" y="21166"/>
                    </a:cubicBezTo>
                    <a:cubicBezTo>
                      <a:pt x="52427" y="14742"/>
                      <a:pt x="63727" y="7686"/>
                      <a:pt x="738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DA199775-A735-E54D-C2AD-F2CEFC6CA9DF}"/>
                  </a:ext>
                </a:extLst>
              </p:cNvPr>
              <p:cNvSpPr txBox="1"/>
              <p:nvPr/>
            </p:nvSpPr>
            <p:spPr>
              <a:xfrm>
                <a:off x="2441623" y="-663643"/>
                <a:ext cx="79445" cy="113285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EB8DD8C-8BB7-38DE-3482-FCD894901116}"/>
                </a:ext>
              </a:extLst>
            </p:cNvPr>
            <p:cNvGrpSpPr/>
            <p:nvPr/>
          </p:nvGrpSpPr>
          <p:grpSpPr>
            <a:xfrm>
              <a:off x="2881002" y="-1555893"/>
              <a:ext cx="178966" cy="933359"/>
              <a:chOff x="2391862" y="-1453368"/>
              <a:chExt cx="178966" cy="933359"/>
            </a:xfrm>
            <a:grpFill/>
          </p:grpSpPr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1F7A17EC-704D-2763-D0BE-9E90E369095A}"/>
                  </a:ext>
                </a:extLst>
              </p:cNvPr>
              <p:cNvSpPr txBox="1"/>
              <p:nvPr/>
            </p:nvSpPr>
            <p:spPr>
              <a:xfrm>
                <a:off x="2391862" y="-1453368"/>
                <a:ext cx="178966" cy="255198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B297E2C7-C34C-D7F7-E27B-2B6703BB82A9}"/>
                  </a:ext>
                </a:extLst>
              </p:cNvPr>
              <p:cNvSpPr txBox="1"/>
              <p:nvPr/>
            </p:nvSpPr>
            <p:spPr>
              <a:xfrm>
                <a:off x="2441623" y="-1043161"/>
                <a:ext cx="79444" cy="187847"/>
              </a:xfrm>
              <a:custGeom>
                <a:avLst/>
                <a:gdLst/>
                <a:ahLst/>
                <a:cxnLst/>
                <a:rect l="l" t="t" r="r" b="b"/>
                <a:pathLst>
                  <a:path w="106691" h="252273">
                    <a:moveTo>
                      <a:pt x="73823" y="0"/>
                    </a:moveTo>
                    <a:lnTo>
                      <a:pt x="106691" y="0"/>
                    </a:lnTo>
                    <a:lnTo>
                      <a:pt x="106691" y="252273"/>
                    </a:lnTo>
                    <a:lnTo>
                      <a:pt x="52485" y="252273"/>
                    </a:lnTo>
                    <a:lnTo>
                      <a:pt x="52485" y="61261"/>
                    </a:lnTo>
                    <a:cubicBezTo>
                      <a:pt x="49502" y="63900"/>
                      <a:pt x="45974" y="66395"/>
                      <a:pt x="41902" y="68747"/>
                    </a:cubicBezTo>
                    <a:cubicBezTo>
                      <a:pt x="37829" y="71099"/>
                      <a:pt x="33498" y="73221"/>
                      <a:pt x="28909" y="75114"/>
                    </a:cubicBezTo>
                    <a:cubicBezTo>
                      <a:pt x="24321" y="77007"/>
                      <a:pt x="19560" y="78613"/>
                      <a:pt x="14627" y="79932"/>
                    </a:cubicBezTo>
                    <a:cubicBezTo>
                      <a:pt x="9694" y="81252"/>
                      <a:pt x="4818" y="82198"/>
                      <a:pt x="0" y="82772"/>
                    </a:cubicBezTo>
                    <a:lnTo>
                      <a:pt x="0" y="36998"/>
                    </a:lnTo>
                    <a:cubicBezTo>
                      <a:pt x="14110" y="32868"/>
                      <a:pt x="27418" y="27591"/>
                      <a:pt x="39923" y="21166"/>
                    </a:cubicBezTo>
                    <a:cubicBezTo>
                      <a:pt x="52427" y="14742"/>
                      <a:pt x="63727" y="7686"/>
                      <a:pt x="738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FC41EB96-27CD-8CC5-E1E8-6C41FB2FA5DB}"/>
                  </a:ext>
                </a:extLst>
              </p:cNvPr>
              <p:cNvSpPr txBox="1"/>
              <p:nvPr/>
            </p:nvSpPr>
            <p:spPr>
              <a:xfrm>
                <a:off x="2491383" y="-633294"/>
                <a:ext cx="79445" cy="113285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AFC9211F-F9A4-8D4B-F35A-60644F970CBB}"/>
                </a:ext>
              </a:extLst>
            </p:cNvPr>
            <p:cNvGrpSpPr/>
            <p:nvPr/>
          </p:nvGrpSpPr>
          <p:grpSpPr>
            <a:xfrm>
              <a:off x="3386424" y="-1703506"/>
              <a:ext cx="178966" cy="605008"/>
              <a:chOff x="2391862" y="-1803178"/>
              <a:chExt cx="178966" cy="605008"/>
            </a:xfrm>
            <a:grpFill/>
          </p:grpSpPr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9126EAFC-7DD2-85C3-9834-8325DBE91B32}"/>
                  </a:ext>
                </a:extLst>
              </p:cNvPr>
              <p:cNvSpPr txBox="1"/>
              <p:nvPr/>
            </p:nvSpPr>
            <p:spPr>
              <a:xfrm>
                <a:off x="2391862" y="-1453368"/>
                <a:ext cx="178966" cy="255198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FF6825FA-7A92-F4D8-E237-9C3E911B87C3}"/>
                  </a:ext>
                </a:extLst>
              </p:cNvPr>
              <p:cNvSpPr txBox="1"/>
              <p:nvPr/>
            </p:nvSpPr>
            <p:spPr>
              <a:xfrm>
                <a:off x="2440849" y="-1803178"/>
                <a:ext cx="93879" cy="221980"/>
              </a:xfrm>
              <a:custGeom>
                <a:avLst/>
                <a:gdLst/>
                <a:ahLst/>
                <a:cxnLst/>
                <a:rect l="l" t="t" r="r" b="b"/>
                <a:pathLst>
                  <a:path w="106691" h="252273">
                    <a:moveTo>
                      <a:pt x="73823" y="0"/>
                    </a:moveTo>
                    <a:lnTo>
                      <a:pt x="106691" y="0"/>
                    </a:lnTo>
                    <a:lnTo>
                      <a:pt x="106691" y="252273"/>
                    </a:lnTo>
                    <a:lnTo>
                      <a:pt x="52485" y="252273"/>
                    </a:lnTo>
                    <a:lnTo>
                      <a:pt x="52485" y="61261"/>
                    </a:lnTo>
                    <a:cubicBezTo>
                      <a:pt x="49502" y="63900"/>
                      <a:pt x="45974" y="66395"/>
                      <a:pt x="41902" y="68747"/>
                    </a:cubicBezTo>
                    <a:cubicBezTo>
                      <a:pt x="37829" y="71099"/>
                      <a:pt x="33498" y="73221"/>
                      <a:pt x="28909" y="75114"/>
                    </a:cubicBezTo>
                    <a:cubicBezTo>
                      <a:pt x="24321" y="77007"/>
                      <a:pt x="19560" y="78613"/>
                      <a:pt x="14627" y="79932"/>
                    </a:cubicBezTo>
                    <a:cubicBezTo>
                      <a:pt x="9694" y="81252"/>
                      <a:pt x="4818" y="82198"/>
                      <a:pt x="0" y="82772"/>
                    </a:cubicBezTo>
                    <a:lnTo>
                      <a:pt x="0" y="36998"/>
                    </a:lnTo>
                    <a:cubicBezTo>
                      <a:pt x="14110" y="32868"/>
                      <a:pt x="27418" y="27591"/>
                      <a:pt x="39923" y="21166"/>
                    </a:cubicBezTo>
                    <a:cubicBezTo>
                      <a:pt x="52427" y="14742"/>
                      <a:pt x="63727" y="7686"/>
                      <a:pt x="738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809087C5-C077-4970-DA41-28F63B32400B}"/>
                </a:ext>
              </a:extLst>
            </p:cNvPr>
            <p:cNvGrpSpPr/>
            <p:nvPr/>
          </p:nvGrpSpPr>
          <p:grpSpPr>
            <a:xfrm>
              <a:off x="3891846" y="-1730401"/>
              <a:ext cx="178966" cy="647123"/>
              <a:chOff x="2386412" y="-1830073"/>
              <a:chExt cx="178966" cy="647123"/>
            </a:xfrm>
            <a:grpFill/>
          </p:grpSpPr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280C1DA-A398-0269-B8E1-C0D703023F9B}"/>
                  </a:ext>
                </a:extLst>
              </p:cNvPr>
              <p:cNvSpPr txBox="1"/>
              <p:nvPr/>
            </p:nvSpPr>
            <p:spPr>
              <a:xfrm>
                <a:off x="2386412" y="-1438148"/>
                <a:ext cx="178966" cy="255198"/>
              </a:xfrm>
              <a:custGeom>
                <a:avLst/>
                <a:gdLst/>
                <a:ahLst/>
                <a:cxnLst/>
                <a:rect l="l" t="t" r="r" b="b"/>
                <a:pathLst>
                  <a:path w="178966" h="255198">
                    <a:moveTo>
                      <a:pt x="92924" y="0"/>
                    </a:moveTo>
                    <a:cubicBezTo>
                      <a:pt x="150285" y="0"/>
                      <a:pt x="178966" y="41930"/>
                      <a:pt x="178966" y="125792"/>
                    </a:cubicBezTo>
                    <a:cubicBezTo>
                      <a:pt x="178966" y="167551"/>
                      <a:pt x="171136" y="199558"/>
                      <a:pt x="155476" y="221814"/>
                    </a:cubicBezTo>
                    <a:cubicBezTo>
                      <a:pt x="139817" y="244070"/>
                      <a:pt x="117360" y="255198"/>
                      <a:pt x="88106" y="255198"/>
                    </a:cubicBezTo>
                    <a:cubicBezTo>
                      <a:pt x="29368" y="255198"/>
                      <a:pt x="0" y="213955"/>
                      <a:pt x="0" y="131471"/>
                    </a:cubicBezTo>
                    <a:cubicBezTo>
                      <a:pt x="0" y="88679"/>
                      <a:pt x="7944" y="56070"/>
                      <a:pt x="23833" y="33642"/>
                    </a:cubicBezTo>
                    <a:cubicBezTo>
                      <a:pt x="39722" y="11214"/>
                      <a:pt x="62752" y="0"/>
                      <a:pt x="92924" y="0"/>
                    </a:cubicBezTo>
                    <a:close/>
                    <a:moveTo>
                      <a:pt x="90515" y="41471"/>
                    </a:moveTo>
                    <a:cubicBezTo>
                      <a:pt x="66997" y="41471"/>
                      <a:pt x="55238" y="71012"/>
                      <a:pt x="55238" y="130094"/>
                    </a:cubicBezTo>
                    <a:cubicBezTo>
                      <a:pt x="55238" y="185734"/>
                      <a:pt x="66768" y="213554"/>
                      <a:pt x="89827" y="213554"/>
                    </a:cubicBezTo>
                    <a:cubicBezTo>
                      <a:pt x="112312" y="213554"/>
                      <a:pt x="123555" y="184874"/>
                      <a:pt x="123555" y="127513"/>
                    </a:cubicBezTo>
                    <a:cubicBezTo>
                      <a:pt x="123555" y="70152"/>
                      <a:pt x="112542" y="41471"/>
                      <a:pt x="90515" y="41471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9F6F8D2F-DAF2-BDBA-DDEA-43FDF6A61AF0}"/>
                  </a:ext>
                </a:extLst>
              </p:cNvPr>
              <p:cNvSpPr txBox="1"/>
              <p:nvPr/>
            </p:nvSpPr>
            <p:spPr>
              <a:xfrm>
                <a:off x="2423609" y="-1830073"/>
                <a:ext cx="115472" cy="273037"/>
              </a:xfrm>
              <a:custGeom>
                <a:avLst/>
                <a:gdLst/>
                <a:ahLst/>
                <a:cxnLst/>
                <a:rect l="l" t="t" r="r" b="b"/>
                <a:pathLst>
                  <a:path w="106691" h="252273">
                    <a:moveTo>
                      <a:pt x="73823" y="0"/>
                    </a:moveTo>
                    <a:lnTo>
                      <a:pt x="106691" y="0"/>
                    </a:lnTo>
                    <a:lnTo>
                      <a:pt x="106691" y="252273"/>
                    </a:lnTo>
                    <a:lnTo>
                      <a:pt x="52485" y="252273"/>
                    </a:lnTo>
                    <a:lnTo>
                      <a:pt x="52485" y="61261"/>
                    </a:lnTo>
                    <a:cubicBezTo>
                      <a:pt x="49502" y="63900"/>
                      <a:pt x="45974" y="66395"/>
                      <a:pt x="41902" y="68747"/>
                    </a:cubicBezTo>
                    <a:cubicBezTo>
                      <a:pt x="37829" y="71099"/>
                      <a:pt x="33498" y="73221"/>
                      <a:pt x="28909" y="75114"/>
                    </a:cubicBezTo>
                    <a:cubicBezTo>
                      <a:pt x="24321" y="77007"/>
                      <a:pt x="19560" y="78613"/>
                      <a:pt x="14627" y="79932"/>
                    </a:cubicBezTo>
                    <a:cubicBezTo>
                      <a:pt x="9694" y="81252"/>
                      <a:pt x="4818" y="82198"/>
                      <a:pt x="0" y="82772"/>
                    </a:cubicBezTo>
                    <a:lnTo>
                      <a:pt x="0" y="36998"/>
                    </a:lnTo>
                    <a:cubicBezTo>
                      <a:pt x="14110" y="32868"/>
                      <a:pt x="27418" y="27591"/>
                      <a:pt x="39923" y="21166"/>
                    </a:cubicBezTo>
                    <a:cubicBezTo>
                      <a:pt x="52427" y="14742"/>
                      <a:pt x="63727" y="7686"/>
                      <a:pt x="73823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accent1"/>
                </a:solidFill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50000"/>
                  </a:lnSpc>
                </a:pPr>
                <a:endParaRPr lang="en-US" sz="2800" b="1"/>
              </a:p>
            </p:txBody>
          </p: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08296BC-ABE7-AB18-FB8A-C43160EE9846}"/>
                </a:ext>
              </a:extLst>
            </p:cNvPr>
            <p:cNvSpPr txBox="1"/>
            <p:nvPr/>
          </p:nvSpPr>
          <p:spPr>
            <a:xfrm>
              <a:off x="4070812" y="-855314"/>
              <a:ext cx="79444" cy="187847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A05B3E9-A0ED-3EF7-E613-7082CD00C309}"/>
                </a:ext>
              </a:extLst>
            </p:cNvPr>
            <p:cNvSpPr txBox="1"/>
            <p:nvPr/>
          </p:nvSpPr>
          <p:spPr>
            <a:xfrm>
              <a:off x="4444325" y="-1148517"/>
              <a:ext cx="79444" cy="187847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7A44804-D0F5-91C2-BA1E-A9C7AA69EDAE}"/>
                </a:ext>
              </a:extLst>
            </p:cNvPr>
            <p:cNvSpPr txBox="1"/>
            <p:nvPr/>
          </p:nvSpPr>
          <p:spPr>
            <a:xfrm>
              <a:off x="4406201" y="-1541544"/>
              <a:ext cx="178966" cy="21593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9990E7-F9EA-F5CD-32D5-6B30843FC3B7}"/>
                </a:ext>
              </a:extLst>
            </p:cNvPr>
            <p:cNvSpPr txBox="1"/>
            <p:nvPr/>
          </p:nvSpPr>
          <p:spPr>
            <a:xfrm>
              <a:off x="4891858" y="-1471239"/>
              <a:ext cx="210523" cy="28572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2A5E825-D299-506D-FC85-FE1D923637FF}"/>
                </a:ext>
              </a:extLst>
            </p:cNvPr>
            <p:cNvSpPr txBox="1"/>
            <p:nvPr/>
          </p:nvSpPr>
          <p:spPr>
            <a:xfrm>
              <a:off x="4908104" y="-1014728"/>
              <a:ext cx="126396" cy="15250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A14BF910-2E12-3C09-CCCB-154985D75D84}"/>
                </a:ext>
              </a:extLst>
            </p:cNvPr>
            <p:cNvSpPr txBox="1"/>
            <p:nvPr/>
          </p:nvSpPr>
          <p:spPr>
            <a:xfrm>
              <a:off x="5418835" y="-985617"/>
              <a:ext cx="126396" cy="15250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4134171-C4D4-A43C-D51E-F6D5A83E2A32}"/>
                </a:ext>
              </a:extLst>
            </p:cNvPr>
            <p:cNvSpPr txBox="1"/>
            <p:nvPr/>
          </p:nvSpPr>
          <p:spPr>
            <a:xfrm>
              <a:off x="5160567" y="-669374"/>
              <a:ext cx="93444" cy="112744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C41299A-B132-DD92-74F0-F6611A8C6705}"/>
                </a:ext>
              </a:extLst>
            </p:cNvPr>
            <p:cNvSpPr txBox="1"/>
            <p:nvPr/>
          </p:nvSpPr>
          <p:spPr>
            <a:xfrm>
              <a:off x="5680995" y="-669374"/>
              <a:ext cx="115309" cy="139125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32663F1-33FF-3F02-598D-F86D3ECE7ACE}"/>
                </a:ext>
              </a:extLst>
            </p:cNvPr>
            <p:cNvSpPr txBox="1"/>
            <p:nvPr/>
          </p:nvSpPr>
          <p:spPr>
            <a:xfrm>
              <a:off x="6228863" y="-669374"/>
              <a:ext cx="93444" cy="112744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75AAA85-AEC1-94BC-7A56-E1EFF7C6AE45}"/>
                </a:ext>
              </a:extLst>
            </p:cNvPr>
            <p:cNvSpPr txBox="1"/>
            <p:nvPr/>
          </p:nvSpPr>
          <p:spPr>
            <a:xfrm>
              <a:off x="5957887" y="-995768"/>
              <a:ext cx="79444" cy="187847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FBE0FC4-FD5F-7654-08E1-D174FB77CB00}"/>
                </a:ext>
              </a:extLst>
            </p:cNvPr>
            <p:cNvSpPr txBox="1"/>
            <p:nvPr/>
          </p:nvSpPr>
          <p:spPr>
            <a:xfrm>
              <a:off x="5442024" y="-1422482"/>
              <a:ext cx="115472" cy="273037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 w="28575"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B26C81C-BDD4-E818-301D-67CB57491967}"/>
                </a:ext>
              </a:extLst>
            </p:cNvPr>
            <p:cNvSpPr txBox="1"/>
            <p:nvPr/>
          </p:nvSpPr>
          <p:spPr>
            <a:xfrm>
              <a:off x="5957887" y="-1364994"/>
              <a:ext cx="92646" cy="164793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2298E33-C1A5-1FE4-C392-4855472E7084}"/>
                </a:ext>
              </a:extLst>
            </p:cNvPr>
            <p:cNvSpPr txBox="1"/>
            <p:nvPr/>
          </p:nvSpPr>
          <p:spPr>
            <a:xfrm>
              <a:off x="6449987" y="-1090515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C58AF12-01A5-1273-F4F3-135247531A5D}"/>
                </a:ext>
              </a:extLst>
            </p:cNvPr>
            <p:cNvSpPr txBox="1"/>
            <p:nvPr/>
          </p:nvSpPr>
          <p:spPr>
            <a:xfrm>
              <a:off x="6468458" y="-1399813"/>
              <a:ext cx="92646" cy="164793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6DC0E625-BAEB-A9F6-5F2F-9296BED5EF86}"/>
                </a:ext>
              </a:extLst>
            </p:cNvPr>
            <p:cNvSpPr txBox="1"/>
            <p:nvPr/>
          </p:nvSpPr>
          <p:spPr>
            <a:xfrm>
              <a:off x="6949854" y="-1174976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A88A840-D604-89DC-6D81-550F87252CCD}"/>
                </a:ext>
              </a:extLst>
            </p:cNvPr>
            <p:cNvSpPr txBox="1"/>
            <p:nvPr/>
          </p:nvSpPr>
          <p:spPr>
            <a:xfrm>
              <a:off x="7452496" y="-1350818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B384011-FD50-881C-503B-12337A080D55}"/>
                </a:ext>
              </a:extLst>
            </p:cNvPr>
            <p:cNvSpPr txBox="1"/>
            <p:nvPr/>
          </p:nvSpPr>
          <p:spPr>
            <a:xfrm>
              <a:off x="7520771" y="-840657"/>
              <a:ext cx="96645" cy="11660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5B166028-0D81-FF64-6AB5-4EE6D7BB85D3}"/>
                </a:ext>
              </a:extLst>
            </p:cNvPr>
            <p:cNvSpPr txBox="1"/>
            <p:nvPr/>
          </p:nvSpPr>
          <p:spPr>
            <a:xfrm>
              <a:off x="7473879" y="-1657332"/>
              <a:ext cx="117234" cy="141448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07FECBE-32C1-8B49-9E2C-0CA8B99A018A}"/>
                </a:ext>
              </a:extLst>
            </p:cNvPr>
            <p:cNvSpPr txBox="1"/>
            <p:nvPr/>
          </p:nvSpPr>
          <p:spPr>
            <a:xfrm>
              <a:off x="6915995" y="-1565370"/>
              <a:ext cx="213435" cy="257519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3A8885B-2DC1-CA58-7D00-48D38D5863E0}"/>
                </a:ext>
              </a:extLst>
            </p:cNvPr>
            <p:cNvSpPr txBox="1"/>
            <p:nvPr/>
          </p:nvSpPr>
          <p:spPr>
            <a:xfrm>
              <a:off x="8228804" y="-1728758"/>
              <a:ext cx="213435" cy="257519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1734305-6CB2-1BB9-90AF-A2928F698F7C}"/>
                </a:ext>
              </a:extLst>
            </p:cNvPr>
            <p:cNvSpPr txBox="1"/>
            <p:nvPr/>
          </p:nvSpPr>
          <p:spPr>
            <a:xfrm>
              <a:off x="8253256" y="-1150941"/>
              <a:ext cx="171017" cy="20634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5304146-07D3-D903-6180-64D6B6FB2AE5}"/>
                </a:ext>
              </a:extLst>
            </p:cNvPr>
            <p:cNvSpPr txBox="1"/>
            <p:nvPr/>
          </p:nvSpPr>
          <p:spPr>
            <a:xfrm>
              <a:off x="8300645" y="-757984"/>
              <a:ext cx="69751" cy="14593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C72D72E9-F41A-5DE5-0C84-26828789B710}"/>
                </a:ext>
              </a:extLst>
            </p:cNvPr>
            <p:cNvSpPr txBox="1"/>
            <p:nvPr/>
          </p:nvSpPr>
          <p:spPr>
            <a:xfrm>
              <a:off x="8853420" y="-670363"/>
              <a:ext cx="45719" cy="95657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C419FF2-165B-AC44-6CCE-3CFC28EA33F3}"/>
                </a:ext>
              </a:extLst>
            </p:cNvPr>
            <p:cNvSpPr txBox="1"/>
            <p:nvPr/>
          </p:nvSpPr>
          <p:spPr>
            <a:xfrm>
              <a:off x="8801222" y="-1140207"/>
              <a:ext cx="85708" cy="15254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847807F-EBA3-CA41-1913-3279C3DD03B7}"/>
                </a:ext>
              </a:extLst>
            </p:cNvPr>
            <p:cNvSpPr txBox="1"/>
            <p:nvPr/>
          </p:nvSpPr>
          <p:spPr>
            <a:xfrm>
              <a:off x="8782712" y="-1547814"/>
              <a:ext cx="104218" cy="22220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991710A-5F2B-340A-BC38-B71BD98233F9}"/>
                </a:ext>
              </a:extLst>
            </p:cNvPr>
            <p:cNvSpPr txBox="1"/>
            <p:nvPr/>
          </p:nvSpPr>
          <p:spPr>
            <a:xfrm>
              <a:off x="9274455" y="-1036796"/>
              <a:ext cx="144686" cy="17457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64D81B3-8C7E-B19D-B1EC-0FFC377C886F}"/>
                </a:ext>
              </a:extLst>
            </p:cNvPr>
            <p:cNvSpPr txBox="1"/>
            <p:nvPr/>
          </p:nvSpPr>
          <p:spPr>
            <a:xfrm>
              <a:off x="9274455" y="-1465190"/>
              <a:ext cx="122448" cy="26106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4FE4F4A7-E17D-EFB6-28C2-76D4BEE244D9}"/>
                </a:ext>
              </a:extLst>
            </p:cNvPr>
            <p:cNvSpPr txBox="1"/>
            <p:nvPr/>
          </p:nvSpPr>
          <p:spPr>
            <a:xfrm>
              <a:off x="9805780" y="-673236"/>
              <a:ext cx="96645" cy="11660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7EC5E80-F03C-06D3-B636-87EBB1AA8D5F}"/>
                </a:ext>
              </a:extLst>
            </p:cNvPr>
            <p:cNvSpPr txBox="1"/>
            <p:nvPr/>
          </p:nvSpPr>
          <p:spPr>
            <a:xfrm>
              <a:off x="10791843" y="-1465190"/>
              <a:ext cx="122448" cy="26106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DFAA3180-1889-0EB9-E80C-FDC51179FDD6}"/>
                </a:ext>
              </a:extLst>
            </p:cNvPr>
            <p:cNvSpPr txBox="1"/>
            <p:nvPr/>
          </p:nvSpPr>
          <p:spPr>
            <a:xfrm>
              <a:off x="11323061" y="-1174976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6142C022-CD77-FCCA-FA62-7A6EF37438A5}"/>
                </a:ext>
              </a:extLst>
            </p:cNvPr>
            <p:cNvSpPr txBox="1"/>
            <p:nvPr/>
          </p:nvSpPr>
          <p:spPr>
            <a:xfrm>
              <a:off x="11796176" y="-1686396"/>
              <a:ext cx="122448" cy="18776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1EEE9507-2573-13D8-2AA5-E3F8889E6C8E}"/>
                </a:ext>
              </a:extLst>
            </p:cNvPr>
            <p:cNvSpPr txBox="1"/>
            <p:nvPr/>
          </p:nvSpPr>
          <p:spPr>
            <a:xfrm>
              <a:off x="10305896" y="-689613"/>
              <a:ext cx="111192" cy="134158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4B87C11-169A-D7C7-79DF-D67F9EDDC70A}"/>
                </a:ext>
              </a:extLst>
            </p:cNvPr>
            <p:cNvSpPr txBox="1"/>
            <p:nvPr/>
          </p:nvSpPr>
          <p:spPr>
            <a:xfrm>
              <a:off x="10279521" y="-993514"/>
              <a:ext cx="155689" cy="18784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42C9DA0A-23F1-24D4-94E7-6C196C043D27}"/>
                </a:ext>
              </a:extLst>
            </p:cNvPr>
            <p:cNvSpPr txBox="1"/>
            <p:nvPr/>
          </p:nvSpPr>
          <p:spPr>
            <a:xfrm>
              <a:off x="9801355" y="-979750"/>
              <a:ext cx="85708" cy="15254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7F0C212-4622-2525-6901-825C5A5BB982}"/>
                </a:ext>
              </a:extLst>
            </p:cNvPr>
            <p:cNvSpPr txBox="1"/>
            <p:nvPr/>
          </p:nvSpPr>
          <p:spPr>
            <a:xfrm>
              <a:off x="9767043" y="-1373249"/>
              <a:ext cx="144686" cy="17457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BA63BD7-09FE-E2A4-4F98-26D9376175AD}"/>
                </a:ext>
              </a:extLst>
            </p:cNvPr>
            <p:cNvSpPr txBox="1"/>
            <p:nvPr/>
          </p:nvSpPr>
          <p:spPr>
            <a:xfrm>
              <a:off x="10272402" y="-1373249"/>
              <a:ext cx="144686" cy="17457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4651A8A-BFF9-EB8A-E88D-0AF6D760106A}"/>
                </a:ext>
              </a:extLst>
            </p:cNvPr>
            <p:cNvSpPr txBox="1"/>
            <p:nvPr/>
          </p:nvSpPr>
          <p:spPr>
            <a:xfrm>
              <a:off x="10786530" y="-1046072"/>
              <a:ext cx="144686" cy="190758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10C29BE-D703-C579-B3F8-14C686AAEB1F}"/>
                </a:ext>
              </a:extLst>
            </p:cNvPr>
            <p:cNvSpPr txBox="1"/>
            <p:nvPr/>
          </p:nvSpPr>
          <p:spPr>
            <a:xfrm>
              <a:off x="11361434" y="-823771"/>
              <a:ext cx="96645" cy="11660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F3D9153-D78C-7DA1-4621-96C66614A9FC}"/>
                </a:ext>
              </a:extLst>
            </p:cNvPr>
            <p:cNvSpPr txBox="1"/>
            <p:nvPr/>
          </p:nvSpPr>
          <p:spPr>
            <a:xfrm>
              <a:off x="12342254" y="-995768"/>
              <a:ext cx="96645" cy="11660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4D88ED1-13D7-1B5B-62FE-49B431DBE074}"/>
                </a:ext>
              </a:extLst>
            </p:cNvPr>
            <p:cNvSpPr txBox="1"/>
            <p:nvPr/>
          </p:nvSpPr>
          <p:spPr>
            <a:xfrm>
              <a:off x="12838317" y="-1174976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1E61B25-F404-1AD4-6CBC-9693B250EA4C}"/>
                </a:ext>
              </a:extLst>
            </p:cNvPr>
            <p:cNvSpPr txBox="1"/>
            <p:nvPr/>
          </p:nvSpPr>
          <p:spPr>
            <a:xfrm>
              <a:off x="11289046" y="-1553016"/>
              <a:ext cx="122448" cy="22220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E9532F7-EE97-82B1-D24B-A55AE01C790E}"/>
                </a:ext>
              </a:extLst>
            </p:cNvPr>
            <p:cNvSpPr txBox="1"/>
            <p:nvPr/>
          </p:nvSpPr>
          <p:spPr>
            <a:xfrm>
              <a:off x="11832107" y="-1313157"/>
              <a:ext cx="86517" cy="17294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71CD946-A49C-43BA-8F4C-A795DCB7715D}"/>
                </a:ext>
              </a:extLst>
            </p:cNvPr>
            <p:cNvSpPr txBox="1"/>
            <p:nvPr/>
          </p:nvSpPr>
          <p:spPr>
            <a:xfrm>
              <a:off x="12335212" y="-1313157"/>
              <a:ext cx="86517" cy="208765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ADBAA3D-DED2-4641-A40B-F80BABFBD33C}"/>
                </a:ext>
              </a:extLst>
            </p:cNvPr>
            <p:cNvSpPr txBox="1"/>
            <p:nvPr/>
          </p:nvSpPr>
          <p:spPr>
            <a:xfrm>
              <a:off x="12262869" y="-1730402"/>
              <a:ext cx="193516" cy="257519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8100420-A135-7BFD-6A19-5B3028C7B33C}"/>
                </a:ext>
              </a:extLst>
            </p:cNvPr>
            <p:cNvSpPr txBox="1"/>
            <p:nvPr/>
          </p:nvSpPr>
          <p:spPr>
            <a:xfrm>
              <a:off x="12769999" y="-1564896"/>
              <a:ext cx="193516" cy="257519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989A9716-80F6-097F-F639-23887261209A}"/>
                </a:ext>
              </a:extLst>
            </p:cNvPr>
            <p:cNvSpPr txBox="1"/>
            <p:nvPr/>
          </p:nvSpPr>
          <p:spPr>
            <a:xfrm>
              <a:off x="13970431" y="-1458731"/>
              <a:ext cx="193516" cy="257519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ED86E1B-5550-3416-93E3-86F540F98C42}"/>
                </a:ext>
              </a:extLst>
            </p:cNvPr>
            <p:cNvSpPr txBox="1"/>
            <p:nvPr/>
          </p:nvSpPr>
          <p:spPr>
            <a:xfrm>
              <a:off x="13491283" y="-1373653"/>
              <a:ext cx="129583" cy="172441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C80F3F7-43F8-F60B-198F-3AFF38E1D45D}"/>
                </a:ext>
              </a:extLst>
            </p:cNvPr>
            <p:cNvSpPr txBox="1"/>
            <p:nvPr/>
          </p:nvSpPr>
          <p:spPr>
            <a:xfrm>
              <a:off x="14476364" y="-1544952"/>
              <a:ext cx="155159" cy="20647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1FD7ED38-3FA3-E505-1918-7904381420FF}"/>
                </a:ext>
              </a:extLst>
            </p:cNvPr>
            <p:cNvSpPr txBox="1"/>
            <p:nvPr/>
          </p:nvSpPr>
          <p:spPr>
            <a:xfrm>
              <a:off x="14969609" y="-1311374"/>
              <a:ext cx="155159" cy="20647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75F3880-852D-CDC7-30EB-9A02455E6D57}"/>
                </a:ext>
              </a:extLst>
            </p:cNvPr>
            <p:cNvSpPr txBox="1"/>
            <p:nvPr/>
          </p:nvSpPr>
          <p:spPr>
            <a:xfrm>
              <a:off x="15484751" y="-1302954"/>
              <a:ext cx="130685" cy="173907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F2901E8-EB49-062A-11D2-C7D1398C399E}"/>
                </a:ext>
              </a:extLst>
            </p:cNvPr>
            <p:cNvSpPr txBox="1"/>
            <p:nvPr/>
          </p:nvSpPr>
          <p:spPr>
            <a:xfrm>
              <a:off x="15008566" y="-1703506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1A078E9-FF13-23EE-D9B0-2827285D915E}"/>
                </a:ext>
              </a:extLst>
            </p:cNvPr>
            <p:cNvSpPr txBox="1"/>
            <p:nvPr/>
          </p:nvSpPr>
          <p:spPr>
            <a:xfrm>
              <a:off x="15511218" y="-1703506"/>
              <a:ext cx="104218" cy="22198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7F0F2AA8-1E9F-5211-12D8-E27F725F9B4B}"/>
                </a:ext>
              </a:extLst>
            </p:cNvPr>
            <p:cNvSpPr txBox="1"/>
            <p:nvPr/>
          </p:nvSpPr>
          <p:spPr>
            <a:xfrm>
              <a:off x="14491762" y="-1160457"/>
              <a:ext cx="92508" cy="19703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E25DA78-7331-EE14-60FC-FB2C16B5CB4A}"/>
                </a:ext>
              </a:extLst>
            </p:cNvPr>
            <p:cNvSpPr txBox="1"/>
            <p:nvPr/>
          </p:nvSpPr>
          <p:spPr>
            <a:xfrm>
              <a:off x="13988126" y="-1052353"/>
              <a:ext cx="92508" cy="19703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FC0692B-9BEC-301F-0D96-5CEB5FDA709A}"/>
                </a:ext>
              </a:extLst>
            </p:cNvPr>
            <p:cNvSpPr txBox="1"/>
            <p:nvPr/>
          </p:nvSpPr>
          <p:spPr>
            <a:xfrm>
              <a:off x="13491283" y="-972970"/>
              <a:ext cx="58977" cy="12561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E8B1D4DB-0D4E-B587-F756-56E490A84979}"/>
                </a:ext>
              </a:extLst>
            </p:cNvPr>
            <p:cNvSpPr txBox="1"/>
            <p:nvPr/>
          </p:nvSpPr>
          <p:spPr>
            <a:xfrm>
              <a:off x="15666983" y="-849670"/>
              <a:ext cx="58977" cy="12561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6EC1B4D-3241-7DB3-0900-23A54D914778}"/>
                </a:ext>
              </a:extLst>
            </p:cNvPr>
            <p:cNvSpPr txBox="1"/>
            <p:nvPr/>
          </p:nvSpPr>
          <p:spPr>
            <a:xfrm>
              <a:off x="14034380" y="-676058"/>
              <a:ext cx="76162" cy="10135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24D85FE-2C40-24D4-4989-64104EA6E256}"/>
                </a:ext>
              </a:extLst>
            </p:cNvPr>
            <p:cNvSpPr txBox="1"/>
            <p:nvPr/>
          </p:nvSpPr>
          <p:spPr>
            <a:xfrm>
              <a:off x="14573614" y="-735819"/>
              <a:ext cx="76162" cy="10135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8D74D0C-299C-7222-5CB8-4B2517D97150}"/>
                </a:ext>
              </a:extLst>
            </p:cNvPr>
            <p:cNvSpPr txBox="1"/>
            <p:nvPr/>
          </p:nvSpPr>
          <p:spPr>
            <a:xfrm>
              <a:off x="16744261" y="-676058"/>
              <a:ext cx="76162" cy="10135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554FDD42-9796-3FDD-8BC4-BFA6C67545D8}"/>
                </a:ext>
              </a:extLst>
            </p:cNvPr>
            <p:cNvSpPr txBox="1"/>
            <p:nvPr/>
          </p:nvSpPr>
          <p:spPr>
            <a:xfrm>
              <a:off x="17280292" y="-664407"/>
              <a:ext cx="93443" cy="134158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312F7BC-5BA5-0B5A-FFA8-0942E167A55F}"/>
                </a:ext>
              </a:extLst>
            </p:cNvPr>
            <p:cNvSpPr txBox="1"/>
            <p:nvPr/>
          </p:nvSpPr>
          <p:spPr>
            <a:xfrm>
              <a:off x="17830054" y="-676058"/>
              <a:ext cx="76162" cy="10135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2E795F4-B0C1-B085-1AF1-719168811609}"/>
                </a:ext>
              </a:extLst>
            </p:cNvPr>
            <p:cNvSpPr txBox="1"/>
            <p:nvPr/>
          </p:nvSpPr>
          <p:spPr>
            <a:xfrm>
              <a:off x="17020960" y="-974815"/>
              <a:ext cx="93443" cy="134158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3F83FBDB-5422-3EF6-CC79-2A88D36DFF85}"/>
                </a:ext>
              </a:extLst>
            </p:cNvPr>
            <p:cNvSpPr txBox="1"/>
            <p:nvPr/>
          </p:nvSpPr>
          <p:spPr>
            <a:xfrm>
              <a:off x="16490586" y="-1040788"/>
              <a:ext cx="130685" cy="173907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B51C9BB-D785-65D6-F0B2-A0235D9800A6}"/>
                </a:ext>
              </a:extLst>
            </p:cNvPr>
            <p:cNvSpPr txBox="1"/>
            <p:nvPr/>
          </p:nvSpPr>
          <p:spPr>
            <a:xfrm>
              <a:off x="16464723" y="-1472883"/>
              <a:ext cx="211107" cy="274893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F4E8A02-3C3F-20B1-5F33-BA41A682CA8B}"/>
                </a:ext>
              </a:extLst>
            </p:cNvPr>
            <p:cNvSpPr txBox="1"/>
            <p:nvPr/>
          </p:nvSpPr>
          <p:spPr>
            <a:xfrm>
              <a:off x="15997147" y="-1530575"/>
              <a:ext cx="170367" cy="206476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69AA9A1-A5E6-CADA-193D-22F17A3E34D1}"/>
                </a:ext>
              </a:extLst>
            </p:cNvPr>
            <p:cNvSpPr txBox="1"/>
            <p:nvPr/>
          </p:nvSpPr>
          <p:spPr>
            <a:xfrm>
              <a:off x="16023353" y="-1121387"/>
              <a:ext cx="67544" cy="125619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765901A-D0BB-C3F6-DED8-032F2F3C319E}"/>
                </a:ext>
              </a:extLst>
            </p:cNvPr>
            <p:cNvSpPr txBox="1"/>
            <p:nvPr/>
          </p:nvSpPr>
          <p:spPr>
            <a:xfrm>
              <a:off x="17016801" y="-1404274"/>
              <a:ext cx="130685" cy="239785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68E04D4-6873-6EEB-1B67-11B64FBAD807}"/>
                </a:ext>
              </a:extLst>
            </p:cNvPr>
            <p:cNvSpPr txBox="1"/>
            <p:nvPr/>
          </p:nvSpPr>
          <p:spPr>
            <a:xfrm>
              <a:off x="17533138" y="-1363531"/>
              <a:ext cx="87889" cy="15829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2CF141C-C0FC-C744-9B64-87D4926D0B17}"/>
                </a:ext>
              </a:extLst>
            </p:cNvPr>
            <p:cNvSpPr txBox="1"/>
            <p:nvPr/>
          </p:nvSpPr>
          <p:spPr>
            <a:xfrm>
              <a:off x="17524596" y="-989460"/>
              <a:ext cx="87889" cy="187201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977F882-AB38-D6D0-D1C4-712D1387B7A4}"/>
                </a:ext>
              </a:extLst>
            </p:cNvPr>
            <p:cNvSpPr txBox="1"/>
            <p:nvPr/>
          </p:nvSpPr>
          <p:spPr>
            <a:xfrm>
              <a:off x="18037539" y="-1090515"/>
              <a:ext cx="104218" cy="246426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542C3E6B-C9A2-F828-A3A2-1E75640D308E}"/>
                </a:ext>
              </a:extLst>
            </p:cNvPr>
            <p:cNvSpPr txBox="1"/>
            <p:nvPr/>
          </p:nvSpPr>
          <p:spPr>
            <a:xfrm>
              <a:off x="18032150" y="-1422482"/>
              <a:ext cx="122448" cy="165595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17625BFD-D2DB-7C6B-7C61-F07B6C30EF49}"/>
                </a:ext>
              </a:extLst>
            </p:cNvPr>
            <p:cNvSpPr txBox="1"/>
            <p:nvPr/>
          </p:nvSpPr>
          <p:spPr>
            <a:xfrm>
              <a:off x="18501072" y="-1573077"/>
              <a:ext cx="211107" cy="274893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EBA4002-B14D-AFFC-0FF4-354121CBDCBD}"/>
                </a:ext>
              </a:extLst>
            </p:cNvPr>
            <p:cNvSpPr txBox="1"/>
            <p:nvPr/>
          </p:nvSpPr>
          <p:spPr>
            <a:xfrm>
              <a:off x="19811998" y="-1740083"/>
              <a:ext cx="211107" cy="274893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30185EB-0CBC-FDE4-B430-8F56E628838C}"/>
                </a:ext>
              </a:extLst>
            </p:cNvPr>
            <p:cNvSpPr txBox="1"/>
            <p:nvPr/>
          </p:nvSpPr>
          <p:spPr>
            <a:xfrm>
              <a:off x="19053150" y="-1660484"/>
              <a:ext cx="119312" cy="14460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26998B4-6DCF-9886-00A3-5A670400DE53}"/>
                </a:ext>
              </a:extLst>
            </p:cNvPr>
            <p:cNvSpPr txBox="1"/>
            <p:nvPr/>
          </p:nvSpPr>
          <p:spPr>
            <a:xfrm>
              <a:off x="18537332" y="-1164001"/>
              <a:ext cx="80965" cy="21940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845A7315-2045-8D4F-97A2-A3C67298B0AD}"/>
                </a:ext>
              </a:extLst>
            </p:cNvPr>
            <p:cNvSpPr txBox="1"/>
            <p:nvPr/>
          </p:nvSpPr>
          <p:spPr>
            <a:xfrm>
              <a:off x="19039771" y="-1347680"/>
              <a:ext cx="87889" cy="264402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9861446-0A6C-1D8A-FCBB-A3F16BEE350A}"/>
                </a:ext>
              </a:extLst>
            </p:cNvPr>
            <p:cNvSpPr txBox="1"/>
            <p:nvPr/>
          </p:nvSpPr>
          <p:spPr>
            <a:xfrm>
              <a:off x="19096300" y="-825403"/>
              <a:ext cx="76162" cy="101352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4B0F283F-06B2-B1EF-5226-530E35279635}"/>
                </a:ext>
              </a:extLst>
            </p:cNvPr>
            <p:cNvSpPr txBox="1"/>
            <p:nvPr/>
          </p:nvSpPr>
          <p:spPr>
            <a:xfrm>
              <a:off x="19907315" y="-757984"/>
              <a:ext cx="51555" cy="139704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1B82EF8-53C4-B2C0-1119-7322C882C9C9}"/>
                </a:ext>
              </a:extLst>
            </p:cNvPr>
            <p:cNvSpPr txBox="1"/>
            <p:nvPr/>
          </p:nvSpPr>
          <p:spPr>
            <a:xfrm>
              <a:off x="19826961" y="-1166124"/>
              <a:ext cx="181182" cy="223060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463E5D0E-C0E1-A44C-42E8-A8F381F13A2B}"/>
                </a:ext>
              </a:extLst>
            </p:cNvPr>
            <p:cNvSpPr txBox="1"/>
            <p:nvPr/>
          </p:nvSpPr>
          <p:spPr>
            <a:xfrm>
              <a:off x="20352650" y="-1547969"/>
              <a:ext cx="122448" cy="22220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C8304F0-570A-69DD-9AA8-647371722854}"/>
                </a:ext>
              </a:extLst>
            </p:cNvPr>
            <p:cNvSpPr txBox="1"/>
            <p:nvPr/>
          </p:nvSpPr>
          <p:spPr>
            <a:xfrm>
              <a:off x="20849077" y="-1454931"/>
              <a:ext cx="122448" cy="249698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267C54A3-1B84-192F-64DA-83C8C544435E}"/>
                </a:ext>
              </a:extLst>
            </p:cNvPr>
            <p:cNvSpPr txBox="1"/>
            <p:nvPr/>
          </p:nvSpPr>
          <p:spPr>
            <a:xfrm>
              <a:off x="20373391" y="-1148050"/>
              <a:ext cx="101707" cy="168233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027B7D8B-5403-8797-CCCF-0D829E055AE5}"/>
                </a:ext>
              </a:extLst>
            </p:cNvPr>
            <p:cNvSpPr txBox="1"/>
            <p:nvPr/>
          </p:nvSpPr>
          <p:spPr>
            <a:xfrm>
              <a:off x="20858635" y="-1034752"/>
              <a:ext cx="131451" cy="161834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95D2216D-7D9F-FFAA-4A70-0E1760F2CC8F}"/>
                </a:ext>
              </a:extLst>
            </p:cNvPr>
            <p:cNvSpPr txBox="1"/>
            <p:nvPr/>
          </p:nvSpPr>
          <p:spPr>
            <a:xfrm>
              <a:off x="20429379" y="-687327"/>
              <a:ext cx="45719" cy="12389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786BC00-9D68-A33F-F542-0459CD6D66D7}"/>
                </a:ext>
              </a:extLst>
            </p:cNvPr>
            <p:cNvSpPr txBox="1"/>
            <p:nvPr/>
          </p:nvSpPr>
          <p:spPr>
            <a:xfrm>
              <a:off x="21409914" y="-652287"/>
              <a:ext cx="77698" cy="95657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7F84147-32F4-D9F6-E6E5-A8397411D63B}"/>
                </a:ext>
              </a:extLst>
            </p:cNvPr>
            <p:cNvSpPr txBox="1"/>
            <p:nvPr/>
          </p:nvSpPr>
          <p:spPr>
            <a:xfrm>
              <a:off x="21383069" y="-973856"/>
              <a:ext cx="77698" cy="133200"/>
            </a:xfrm>
            <a:custGeom>
              <a:avLst/>
              <a:gdLst/>
              <a:ahLst/>
              <a:cxnLst/>
              <a:rect l="l" t="t" r="r" b="b"/>
              <a:pathLst>
                <a:path w="106691" h="252273">
                  <a:moveTo>
                    <a:pt x="73823" y="0"/>
                  </a:moveTo>
                  <a:lnTo>
                    <a:pt x="106691" y="0"/>
                  </a:lnTo>
                  <a:lnTo>
                    <a:pt x="106691" y="252273"/>
                  </a:lnTo>
                  <a:lnTo>
                    <a:pt x="52485" y="252273"/>
                  </a:lnTo>
                  <a:lnTo>
                    <a:pt x="52485" y="61261"/>
                  </a:lnTo>
                  <a:cubicBezTo>
                    <a:pt x="49502" y="63900"/>
                    <a:pt x="45974" y="66395"/>
                    <a:pt x="41902" y="68747"/>
                  </a:cubicBezTo>
                  <a:cubicBezTo>
                    <a:pt x="37829" y="71099"/>
                    <a:pt x="33498" y="73221"/>
                    <a:pt x="28909" y="75114"/>
                  </a:cubicBezTo>
                  <a:cubicBezTo>
                    <a:pt x="24321" y="77007"/>
                    <a:pt x="19560" y="78613"/>
                    <a:pt x="14627" y="79932"/>
                  </a:cubicBezTo>
                  <a:cubicBezTo>
                    <a:pt x="9694" y="81252"/>
                    <a:pt x="4818" y="82198"/>
                    <a:pt x="0" y="82772"/>
                  </a:cubicBezTo>
                  <a:lnTo>
                    <a:pt x="0" y="36998"/>
                  </a:lnTo>
                  <a:cubicBezTo>
                    <a:pt x="14110" y="32868"/>
                    <a:pt x="27418" y="27591"/>
                    <a:pt x="39923" y="21166"/>
                  </a:cubicBezTo>
                  <a:cubicBezTo>
                    <a:pt x="52427" y="14742"/>
                    <a:pt x="63727" y="7686"/>
                    <a:pt x="738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1B4313C3-063C-37F1-4D4A-FE8B570829B3}"/>
                </a:ext>
              </a:extLst>
            </p:cNvPr>
            <p:cNvSpPr txBox="1"/>
            <p:nvPr/>
          </p:nvSpPr>
          <p:spPr>
            <a:xfrm>
              <a:off x="21345505" y="-1388668"/>
              <a:ext cx="142108" cy="213691"/>
            </a:xfrm>
            <a:custGeom>
              <a:avLst/>
              <a:gdLst/>
              <a:ahLst/>
              <a:cxnLst/>
              <a:rect l="l" t="t" r="r" b="b"/>
              <a:pathLst>
                <a:path w="178966" h="255198">
                  <a:moveTo>
                    <a:pt x="92924" y="0"/>
                  </a:moveTo>
                  <a:cubicBezTo>
                    <a:pt x="150285" y="0"/>
                    <a:pt x="178966" y="41930"/>
                    <a:pt x="178966" y="125792"/>
                  </a:cubicBezTo>
                  <a:cubicBezTo>
                    <a:pt x="178966" y="167551"/>
                    <a:pt x="171136" y="199558"/>
                    <a:pt x="155476" y="221814"/>
                  </a:cubicBezTo>
                  <a:cubicBezTo>
                    <a:pt x="139817" y="244070"/>
                    <a:pt x="117360" y="255198"/>
                    <a:pt x="88106" y="255198"/>
                  </a:cubicBezTo>
                  <a:cubicBezTo>
                    <a:pt x="29368" y="255198"/>
                    <a:pt x="0" y="213955"/>
                    <a:pt x="0" y="131471"/>
                  </a:cubicBezTo>
                  <a:cubicBezTo>
                    <a:pt x="0" y="88679"/>
                    <a:pt x="7944" y="56070"/>
                    <a:pt x="23833" y="33642"/>
                  </a:cubicBezTo>
                  <a:cubicBezTo>
                    <a:pt x="39722" y="11214"/>
                    <a:pt x="62752" y="0"/>
                    <a:pt x="92924" y="0"/>
                  </a:cubicBezTo>
                  <a:close/>
                  <a:moveTo>
                    <a:pt x="90515" y="41471"/>
                  </a:moveTo>
                  <a:cubicBezTo>
                    <a:pt x="66997" y="41471"/>
                    <a:pt x="55238" y="71012"/>
                    <a:pt x="55238" y="130094"/>
                  </a:cubicBezTo>
                  <a:cubicBezTo>
                    <a:pt x="55238" y="185734"/>
                    <a:pt x="66768" y="213554"/>
                    <a:pt x="89827" y="213554"/>
                  </a:cubicBezTo>
                  <a:cubicBezTo>
                    <a:pt x="112312" y="213554"/>
                    <a:pt x="123555" y="184874"/>
                    <a:pt x="123555" y="127513"/>
                  </a:cubicBezTo>
                  <a:cubicBezTo>
                    <a:pt x="123555" y="70152"/>
                    <a:pt x="112542" y="41471"/>
                    <a:pt x="90515" y="4147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50000"/>
                </a:lnSpc>
              </a:pPr>
              <a:endParaRPr lang="en-US" sz="2800" b="1"/>
            </a:p>
          </p:txBody>
        </p:sp>
      </p:grpSp>
      <p:sp>
        <p:nvSpPr>
          <p:cNvPr id="301" name="Rounded Rectangle 45">
            <a:extLst>
              <a:ext uri="{FF2B5EF4-FFF2-40B4-BE49-F238E27FC236}">
                <a16:creationId xmlns:a16="http://schemas.microsoft.com/office/drawing/2014/main" id="{BEE1DF02-BE36-501A-73DD-2843F8AF60E0}"/>
              </a:ext>
            </a:extLst>
          </p:cNvPr>
          <p:cNvSpPr/>
          <p:nvPr/>
        </p:nvSpPr>
        <p:spPr>
          <a:xfrm>
            <a:off x="1140414" y="3521451"/>
            <a:ext cx="5351927" cy="153163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</a:ln>
          <a:effectLst>
            <a:innerShdw blurRad="63500" dist="63500" dir="13500000">
              <a:prstClr val="black">
                <a:alpha val="40000"/>
              </a:prstClr>
            </a:innerShdw>
          </a:effectLst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OneSecurity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B947C-9126-A519-E7B0-CC4C7C326EF4}"/>
              </a:ext>
            </a:extLst>
          </p:cNvPr>
          <p:cNvGrpSpPr/>
          <p:nvPr/>
        </p:nvGrpSpPr>
        <p:grpSpPr>
          <a:xfrm>
            <a:off x="903208" y="1375315"/>
            <a:ext cx="5826337" cy="1094496"/>
            <a:chOff x="730299" y="2207300"/>
            <a:chExt cx="6408971" cy="10944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2E4F72-34F5-4C25-DFBA-729867DEE7DB}"/>
                </a:ext>
              </a:extLst>
            </p:cNvPr>
            <p:cNvGrpSpPr/>
            <p:nvPr/>
          </p:nvGrpSpPr>
          <p:grpSpPr>
            <a:xfrm>
              <a:off x="730299" y="2207300"/>
              <a:ext cx="901138" cy="1094495"/>
              <a:chOff x="730299" y="2207300"/>
              <a:chExt cx="991251" cy="1094495"/>
            </a:xfrm>
          </p:grpSpPr>
          <p:sp>
            <p:nvSpPr>
              <p:cNvPr id="106" name="Rounded Rectangle 14">
                <a:extLst>
                  <a:ext uri="{FF2B5EF4-FFF2-40B4-BE49-F238E27FC236}">
                    <a16:creationId xmlns:a16="http://schemas.microsoft.com/office/drawing/2014/main" id="{E3AC3A96-191E-3F66-026B-426E400CB883}"/>
                  </a:ext>
                </a:extLst>
              </p:cNvPr>
              <p:cNvSpPr/>
              <p:nvPr/>
            </p:nvSpPr>
            <p:spPr>
              <a:xfrm>
                <a:off x="730299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7" name="Rounded Rectangle 14">
                <a:extLst>
                  <a:ext uri="{FF2B5EF4-FFF2-40B4-BE49-F238E27FC236}">
                    <a16:creationId xmlns:a16="http://schemas.microsoft.com/office/drawing/2014/main" id="{8C2D99AA-9267-2ED0-3250-E011B8A85FEE}"/>
                  </a:ext>
                </a:extLst>
              </p:cNvPr>
              <p:cNvSpPr/>
              <p:nvPr/>
            </p:nvSpPr>
            <p:spPr>
              <a:xfrm>
                <a:off x="880765" y="2837510"/>
                <a:ext cx="688898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33315F-F3BD-ACF2-2831-D7A22801D0D7}"/>
                </a:ext>
              </a:extLst>
            </p:cNvPr>
            <p:cNvGrpSpPr/>
            <p:nvPr/>
          </p:nvGrpSpPr>
          <p:grpSpPr>
            <a:xfrm>
              <a:off x="1648651" y="2207300"/>
              <a:ext cx="901138" cy="1094495"/>
              <a:chOff x="1813843" y="2207300"/>
              <a:chExt cx="991251" cy="1094495"/>
            </a:xfrm>
          </p:grpSpPr>
          <p:sp>
            <p:nvSpPr>
              <p:cNvPr id="104" name="Rounded Rectangle 15">
                <a:extLst>
                  <a:ext uri="{FF2B5EF4-FFF2-40B4-BE49-F238E27FC236}">
                    <a16:creationId xmlns:a16="http://schemas.microsoft.com/office/drawing/2014/main" id="{524770DF-1D45-F96B-95B2-26D53EA296CA}"/>
                  </a:ext>
                </a:extLst>
              </p:cNvPr>
              <p:cNvSpPr/>
              <p:nvPr/>
            </p:nvSpPr>
            <p:spPr>
              <a:xfrm>
                <a:off x="1813843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5" name="Rounded Rectangle 15">
                <a:extLst>
                  <a:ext uri="{FF2B5EF4-FFF2-40B4-BE49-F238E27FC236}">
                    <a16:creationId xmlns:a16="http://schemas.microsoft.com/office/drawing/2014/main" id="{0DC4928E-B656-270C-C391-AEBBCDBDA6EA}"/>
                  </a:ext>
                </a:extLst>
              </p:cNvPr>
              <p:cNvSpPr/>
              <p:nvPr/>
            </p:nvSpPr>
            <p:spPr>
              <a:xfrm>
                <a:off x="1872880" y="2837508"/>
                <a:ext cx="871754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8E34EF3-41B8-6FC0-7242-B379EABBA255}"/>
                </a:ext>
              </a:extLst>
            </p:cNvPr>
            <p:cNvGrpSpPr/>
            <p:nvPr/>
          </p:nvGrpSpPr>
          <p:grpSpPr>
            <a:xfrm>
              <a:off x="2567003" y="2207300"/>
              <a:ext cx="901138" cy="1094495"/>
              <a:chOff x="2897387" y="2207300"/>
              <a:chExt cx="991251" cy="1094495"/>
            </a:xfrm>
          </p:grpSpPr>
          <p:sp>
            <p:nvSpPr>
              <p:cNvPr id="102" name="Rounded Rectangle 17">
                <a:extLst>
                  <a:ext uri="{FF2B5EF4-FFF2-40B4-BE49-F238E27FC236}">
                    <a16:creationId xmlns:a16="http://schemas.microsoft.com/office/drawing/2014/main" id="{68B9F41B-F6E0-ADD5-F215-8017ABE5B653}"/>
                  </a:ext>
                </a:extLst>
              </p:cNvPr>
              <p:cNvSpPr/>
              <p:nvPr/>
            </p:nvSpPr>
            <p:spPr>
              <a:xfrm>
                <a:off x="2897387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3" name="Rounded Rectangle 17">
                <a:extLst>
                  <a:ext uri="{FF2B5EF4-FFF2-40B4-BE49-F238E27FC236}">
                    <a16:creationId xmlns:a16="http://schemas.microsoft.com/office/drawing/2014/main" id="{CCA88555-8820-6796-A590-5E1422F0805D}"/>
                  </a:ext>
                </a:extLst>
              </p:cNvPr>
              <p:cNvSpPr/>
              <p:nvPr/>
            </p:nvSpPr>
            <p:spPr>
              <a:xfrm>
                <a:off x="2975560" y="2837510"/>
                <a:ext cx="833482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Science</a:t>
                </a:r>
              </a:p>
            </p:txBody>
          </p:sp>
        </p:grpSp>
        <p:pic>
          <p:nvPicPr>
            <p:cNvPr id="45" name="Graphic 226">
              <a:extLst>
                <a:ext uri="{FF2B5EF4-FFF2-40B4-BE49-F238E27FC236}">
                  <a16:creationId xmlns:a16="http://schemas.microsoft.com/office/drawing/2014/main" id="{1289DB16-EE17-9D9B-D99B-9AE6ED1A6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2453" r="-2453"/>
            <a:stretch/>
          </p:blipFill>
          <p:spPr>
            <a:xfrm>
              <a:off x="1008036" y="2359685"/>
              <a:ext cx="345665" cy="329502"/>
            </a:xfrm>
            <a:prstGeom prst="rect">
              <a:avLst/>
            </a:prstGeom>
          </p:spPr>
        </p:pic>
        <p:pic>
          <p:nvPicPr>
            <p:cNvPr id="46" name="Graphic 227">
              <a:extLst>
                <a:ext uri="{FF2B5EF4-FFF2-40B4-BE49-F238E27FC236}">
                  <a16:creationId xmlns:a16="http://schemas.microsoft.com/office/drawing/2014/main" id="{F4BF8AC4-3F29-94EB-5AAB-4E3F88914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1926388" y="2359686"/>
              <a:ext cx="345664" cy="329500"/>
            </a:xfrm>
            <a:prstGeom prst="rect">
              <a:avLst/>
            </a:prstGeom>
          </p:spPr>
        </p:pic>
        <p:pic>
          <p:nvPicPr>
            <p:cNvPr id="47" name="Graphic 228">
              <a:extLst>
                <a:ext uri="{FF2B5EF4-FFF2-40B4-BE49-F238E27FC236}">
                  <a16:creationId xmlns:a16="http://schemas.microsoft.com/office/drawing/2014/main" id="{A463D372-9988-DB20-53DC-772A2A924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2844740" y="2359685"/>
              <a:ext cx="345665" cy="329502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F1DFB68-535A-D196-42C0-B034D6AA2AFD}"/>
                </a:ext>
              </a:extLst>
            </p:cNvPr>
            <p:cNvGrpSpPr/>
            <p:nvPr/>
          </p:nvGrpSpPr>
          <p:grpSpPr>
            <a:xfrm>
              <a:off x="3485355" y="2207301"/>
              <a:ext cx="901138" cy="1094495"/>
              <a:chOff x="3980931" y="2207301"/>
              <a:chExt cx="991251" cy="1094495"/>
            </a:xfrm>
          </p:grpSpPr>
          <p:sp>
            <p:nvSpPr>
              <p:cNvPr id="100" name="Rounded Rectangle 16">
                <a:extLst>
                  <a:ext uri="{FF2B5EF4-FFF2-40B4-BE49-F238E27FC236}">
                    <a16:creationId xmlns:a16="http://schemas.microsoft.com/office/drawing/2014/main" id="{0CDC6EAA-323C-09E0-9324-1B139B256A3A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1" name="Rounded Rectangle 244">
                <a:extLst>
                  <a:ext uri="{FF2B5EF4-FFF2-40B4-BE49-F238E27FC236}">
                    <a16:creationId xmlns:a16="http://schemas.microsoft.com/office/drawing/2014/main" id="{45753E5F-B131-6012-CE22-D5E99E76E65B}"/>
                  </a:ext>
                </a:extLst>
              </p:cNvPr>
              <p:cNvSpPr/>
              <p:nvPr/>
            </p:nvSpPr>
            <p:spPr>
              <a:xfrm>
                <a:off x="4059104" y="2837509"/>
                <a:ext cx="833483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Warehousing</a:t>
                </a:r>
              </a:p>
            </p:txBody>
          </p:sp>
        </p:grpSp>
        <p:pic>
          <p:nvPicPr>
            <p:cNvPr id="87" name="Graphic 230">
              <a:extLst>
                <a:ext uri="{FF2B5EF4-FFF2-40B4-BE49-F238E27FC236}">
                  <a16:creationId xmlns:a16="http://schemas.microsoft.com/office/drawing/2014/main" id="{5E66FD30-1D13-E3EF-51F4-1D05FFFD7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3753230" y="2350285"/>
              <a:ext cx="365388" cy="348303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DF4D84D-0253-152C-8FD1-2295FCA4DC73}"/>
                </a:ext>
              </a:extLst>
            </p:cNvPr>
            <p:cNvGrpSpPr/>
            <p:nvPr/>
          </p:nvGrpSpPr>
          <p:grpSpPr>
            <a:xfrm>
              <a:off x="4403707" y="2207300"/>
              <a:ext cx="901138" cy="1094495"/>
              <a:chOff x="5064475" y="2207300"/>
              <a:chExt cx="991251" cy="1094495"/>
            </a:xfrm>
          </p:grpSpPr>
          <p:sp>
            <p:nvSpPr>
              <p:cNvPr id="98" name="Rounded Rectangle 18">
                <a:extLst>
                  <a:ext uri="{FF2B5EF4-FFF2-40B4-BE49-F238E27FC236}">
                    <a16:creationId xmlns:a16="http://schemas.microsoft.com/office/drawing/2014/main" id="{6D7FB8E3-A196-4403-FE1F-E3B90DFD061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99" name="Rounded Rectangle 18">
                <a:extLst>
                  <a:ext uri="{FF2B5EF4-FFF2-40B4-BE49-F238E27FC236}">
                    <a16:creationId xmlns:a16="http://schemas.microsoft.com/office/drawing/2014/main" id="{76A21245-8F86-8F48-3D3C-867F15AEA2B0}"/>
                  </a:ext>
                </a:extLst>
              </p:cNvPr>
              <p:cNvSpPr/>
              <p:nvPr/>
            </p:nvSpPr>
            <p:spPr>
              <a:xfrm>
                <a:off x="5067371" y="2837508"/>
                <a:ext cx="984039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Real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Time Analytics</a:t>
                </a:r>
              </a:p>
            </p:txBody>
          </p:sp>
        </p:grpSp>
        <p:pic>
          <p:nvPicPr>
            <p:cNvPr id="89" name="Graphic 232">
              <a:extLst>
                <a:ext uri="{FF2B5EF4-FFF2-40B4-BE49-F238E27FC236}">
                  <a16:creationId xmlns:a16="http://schemas.microsoft.com/office/drawing/2014/main" id="{A9E1CEB3-C6E8-5626-8AED-8AC3245A7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-2453" r="-2453"/>
            <a:stretch/>
          </p:blipFill>
          <p:spPr>
            <a:xfrm>
              <a:off x="4673509" y="2352121"/>
              <a:ext cx="361534" cy="344629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5992F15-60D7-6FC9-9CFC-AF8FB86BD47A}"/>
                </a:ext>
              </a:extLst>
            </p:cNvPr>
            <p:cNvGrpSpPr/>
            <p:nvPr/>
          </p:nvGrpSpPr>
          <p:grpSpPr>
            <a:xfrm>
              <a:off x="5322059" y="2207300"/>
              <a:ext cx="900000" cy="1094495"/>
              <a:chOff x="6148019" y="2207300"/>
              <a:chExt cx="989999" cy="1094495"/>
            </a:xfrm>
          </p:grpSpPr>
          <p:sp>
            <p:nvSpPr>
              <p:cNvPr id="96" name="Rounded Rectangle 19">
                <a:extLst>
                  <a:ext uri="{FF2B5EF4-FFF2-40B4-BE49-F238E27FC236}">
                    <a16:creationId xmlns:a16="http://schemas.microsoft.com/office/drawing/2014/main" id="{F31404E6-0385-9A9E-EB0C-8FE89E1E0A2B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97" name="Rounded Rectangle 19">
                <a:extLst>
                  <a:ext uri="{FF2B5EF4-FFF2-40B4-BE49-F238E27FC236}">
                    <a16:creationId xmlns:a16="http://schemas.microsoft.com/office/drawing/2014/main" id="{95CC1537-B0EC-9B10-34C1-9E0E9793DC84}"/>
                  </a:ext>
                </a:extLst>
              </p:cNvPr>
              <p:cNvSpPr/>
              <p:nvPr/>
            </p:nvSpPr>
            <p:spPr>
              <a:xfrm>
                <a:off x="6283601" y="2901452"/>
                <a:ext cx="718667" cy="127873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91" name="Graphic 234">
              <a:extLst>
                <a:ext uri="{FF2B5EF4-FFF2-40B4-BE49-F238E27FC236}">
                  <a16:creationId xmlns:a16="http://schemas.microsoft.com/office/drawing/2014/main" id="{29FE196D-A6D5-760D-ABB7-27D3436E6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-2453" r="-2453"/>
            <a:stretch/>
          </p:blipFill>
          <p:spPr>
            <a:xfrm>
              <a:off x="5599227" y="2359685"/>
              <a:ext cx="345665" cy="329502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D8DF40C-CEF8-EEFE-66EC-695C6136B39C}"/>
                </a:ext>
              </a:extLst>
            </p:cNvPr>
            <p:cNvGrpSpPr/>
            <p:nvPr/>
          </p:nvGrpSpPr>
          <p:grpSpPr>
            <a:xfrm>
              <a:off x="6239270" y="2207300"/>
              <a:ext cx="900000" cy="1094495"/>
              <a:chOff x="7231563" y="2207300"/>
              <a:chExt cx="990000" cy="1094495"/>
            </a:xfrm>
          </p:grpSpPr>
          <p:sp>
            <p:nvSpPr>
              <p:cNvPr id="94" name="Rounded Rectangle 19">
                <a:extLst>
                  <a:ext uri="{FF2B5EF4-FFF2-40B4-BE49-F238E27FC236}">
                    <a16:creationId xmlns:a16="http://schemas.microsoft.com/office/drawing/2014/main" id="{FDDF0BC7-EC6E-F8B6-3164-8A3D60EC05D2}"/>
                  </a:ext>
                </a:extLst>
              </p:cNvPr>
              <p:cNvSpPr/>
              <p:nvPr/>
            </p:nvSpPr>
            <p:spPr>
              <a:xfrm>
                <a:off x="7231563" y="2207300"/>
                <a:ext cx="990000" cy="1094495"/>
              </a:xfrm>
              <a:prstGeom prst="roundRect">
                <a:avLst>
                  <a:gd name="adj" fmla="val 6586"/>
                </a:avLst>
              </a:prstGeom>
              <a:gradFill flip="none" rotWithShape="1">
                <a:gsLst>
                  <a:gs pos="0">
                    <a:srgbClr val="17518A"/>
                  </a:gs>
                  <a:gs pos="65000">
                    <a:srgbClr val="243A5E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95" name="Rounded Rectangle 19">
                <a:extLst>
                  <a:ext uri="{FF2B5EF4-FFF2-40B4-BE49-F238E27FC236}">
                    <a16:creationId xmlns:a16="http://schemas.microsoft.com/office/drawing/2014/main" id="{55EF5DE2-F935-7876-483A-32B3B00E235D}"/>
                  </a:ext>
                </a:extLst>
              </p:cNvPr>
              <p:cNvSpPr/>
              <p:nvPr/>
            </p:nvSpPr>
            <p:spPr>
              <a:xfrm>
                <a:off x="7280506" y="2837515"/>
                <a:ext cx="892113" cy="255746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93" name="Graphic 236">
              <a:extLst>
                <a:ext uri="{FF2B5EF4-FFF2-40B4-BE49-F238E27FC236}">
                  <a16:creationId xmlns:a16="http://schemas.microsoft.com/office/drawing/2014/main" id="{FBB1B001-064F-7F1A-74B3-33497C0D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559530" y="2442185"/>
              <a:ext cx="259480" cy="260494"/>
            </a:xfrm>
            <a:prstGeom prst="rect">
              <a:avLst/>
            </a:prstGeom>
          </p:spPr>
        </p:pic>
      </p:grpSp>
      <p:sp>
        <p:nvSpPr>
          <p:cNvPr id="108" name="Rectangle: Rounded Corners 24">
            <a:extLst>
              <a:ext uri="{FF2B5EF4-FFF2-40B4-BE49-F238E27FC236}">
                <a16:creationId xmlns:a16="http://schemas.microsoft.com/office/drawing/2014/main" id="{31F15208-8EBC-5C40-96EC-73EF672C72AD}"/>
              </a:ext>
            </a:extLst>
          </p:cNvPr>
          <p:cNvSpPr/>
          <p:nvPr/>
        </p:nvSpPr>
        <p:spPr bwMode="auto">
          <a:xfrm>
            <a:off x="1248353" y="2733201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T-SQL</a:t>
            </a:r>
          </a:p>
        </p:txBody>
      </p:sp>
      <p:sp>
        <p:nvSpPr>
          <p:cNvPr id="109" name="Rectangle: Rounded Corners 24">
            <a:extLst>
              <a:ext uri="{FF2B5EF4-FFF2-40B4-BE49-F238E27FC236}">
                <a16:creationId xmlns:a16="http://schemas.microsoft.com/office/drawing/2014/main" id="{A27F991A-CDBB-05F9-4EEB-B92D0A32EB41}"/>
              </a:ext>
            </a:extLst>
          </p:cNvPr>
          <p:cNvSpPr/>
          <p:nvPr/>
        </p:nvSpPr>
        <p:spPr bwMode="auto">
          <a:xfrm>
            <a:off x="1799059" y="2733201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Spark</a:t>
            </a:r>
          </a:p>
        </p:txBody>
      </p:sp>
      <p:sp>
        <p:nvSpPr>
          <p:cNvPr id="110" name="Rectangle: Rounded Corners 24">
            <a:extLst>
              <a:ext uri="{FF2B5EF4-FFF2-40B4-BE49-F238E27FC236}">
                <a16:creationId xmlns:a16="http://schemas.microsoft.com/office/drawing/2014/main" id="{D8EA7233-9140-E118-4B7C-BB8217EADA5A}"/>
              </a:ext>
            </a:extLst>
          </p:cNvPr>
          <p:cNvSpPr/>
          <p:nvPr/>
        </p:nvSpPr>
        <p:spPr bwMode="auto">
          <a:xfrm>
            <a:off x="2349765" y="2733201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Event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Streams</a:t>
            </a:r>
          </a:p>
        </p:txBody>
      </p:sp>
      <p:sp>
        <p:nvSpPr>
          <p:cNvPr id="111" name="Rectangle: Rounded Corners 24">
            <a:extLst>
              <a:ext uri="{FF2B5EF4-FFF2-40B4-BE49-F238E27FC236}">
                <a16:creationId xmlns:a16="http://schemas.microsoft.com/office/drawing/2014/main" id="{863CED4E-65F8-6D1D-4634-6879901A7312}"/>
              </a:ext>
            </a:extLst>
          </p:cNvPr>
          <p:cNvSpPr/>
          <p:nvPr/>
        </p:nvSpPr>
        <p:spPr bwMode="auto">
          <a:xfrm>
            <a:off x="5355397" y="2703883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 dirty="0">
                <a:latin typeface="+mj-lt"/>
                <a:cs typeface="Segoe UI" pitchFamily="34" charset="0"/>
              </a:rPr>
              <a:t>Data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 dirty="0">
                <a:latin typeface="+mj-lt"/>
                <a:cs typeface="Segoe UI" pitchFamily="34" charset="0"/>
              </a:rPr>
              <a:t>Activator</a:t>
            </a:r>
          </a:p>
        </p:txBody>
      </p:sp>
      <p:sp>
        <p:nvSpPr>
          <p:cNvPr id="112" name="Rectangle: Rounded Corners 24">
            <a:extLst>
              <a:ext uri="{FF2B5EF4-FFF2-40B4-BE49-F238E27FC236}">
                <a16:creationId xmlns:a16="http://schemas.microsoft.com/office/drawing/2014/main" id="{9875E589-931F-6A65-4DFF-3E30F908920E}"/>
              </a:ext>
            </a:extLst>
          </p:cNvPr>
          <p:cNvSpPr/>
          <p:nvPr/>
        </p:nvSpPr>
        <p:spPr bwMode="auto">
          <a:xfrm>
            <a:off x="4790235" y="2708351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Pipelines</a:t>
            </a:r>
          </a:p>
        </p:txBody>
      </p:sp>
      <p:sp>
        <p:nvSpPr>
          <p:cNvPr id="114" name="Rectangle: Rounded Corners 24">
            <a:extLst>
              <a:ext uri="{FF2B5EF4-FFF2-40B4-BE49-F238E27FC236}">
                <a16:creationId xmlns:a16="http://schemas.microsoft.com/office/drawing/2014/main" id="{69C5C7DE-413C-2964-AD19-A11D278F3A51}"/>
              </a:ext>
            </a:extLst>
          </p:cNvPr>
          <p:cNvSpPr/>
          <p:nvPr/>
        </p:nvSpPr>
        <p:spPr bwMode="auto">
          <a:xfrm>
            <a:off x="5891647" y="2708351"/>
            <a:ext cx="485321" cy="486768"/>
          </a:xfrm>
          <a:prstGeom prst="ellipse">
            <a:avLst/>
          </a:prstGeom>
          <a:gradFill>
            <a:gsLst>
              <a:gs pos="89000">
                <a:srgbClr val="254B7C"/>
              </a:gs>
              <a:gs pos="0">
                <a:srgbClr val="0078D4"/>
              </a:gs>
              <a:gs pos="100000">
                <a:srgbClr val="2A446F"/>
              </a:gs>
            </a:gsLst>
            <a:lin ang="27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non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700" kern="0">
                <a:latin typeface="+mj-lt"/>
                <a:cs typeface="Segoe UI" pitchFamily="34" charset="0"/>
              </a:rPr>
              <a:t>KQL</a:t>
            </a:r>
          </a:p>
        </p:txBody>
      </p:sp>
      <p:sp>
        <p:nvSpPr>
          <p:cNvPr id="116" name="Rounded Rectangle 45">
            <a:extLst>
              <a:ext uri="{FF2B5EF4-FFF2-40B4-BE49-F238E27FC236}">
                <a16:creationId xmlns:a16="http://schemas.microsoft.com/office/drawing/2014/main" id="{0D74C3A6-130E-B8B0-121E-5783620B92E0}"/>
              </a:ext>
            </a:extLst>
          </p:cNvPr>
          <p:cNvSpPr/>
          <p:nvPr/>
        </p:nvSpPr>
        <p:spPr>
          <a:xfrm>
            <a:off x="975363" y="4886436"/>
            <a:ext cx="5351927" cy="15316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63500" dir="13500000">
              <a:prstClr val="black">
                <a:alpha val="40000"/>
              </a:prstClr>
            </a:innerShdw>
          </a:effectLst>
        </p:spPr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117826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OneLake</a:t>
            </a:r>
            <a:endParaRPr lang="en-GB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34755" y="2973159"/>
            <a:ext cx="68147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Single, Unified data lake solution: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Governed by Default: 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Every Fabric tenant comes with one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governed by default.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Open and Flexible: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Built on Azure Data Lake Storage Gen2,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supports various data types and integrates seamlessly with existing Azure services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Sharing with Shortcuts: 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Shortcuts facilitate data sharing across teams and domains without data duplication, connecting data across workspaces and locations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Multi-Engine Access: </a:t>
            </a:r>
            <a:r>
              <a:rPr lang="en-GB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OneLake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supports multiple analytical engines, such as T-SQL, Spark, and Analysis Services, all utilizing the same data in an open delta parquet format, eliminating the need for data copying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 err="1">
                <a:solidFill>
                  <a:schemeClr val="tx1"/>
                </a:solidFill>
              </a:rPr>
              <a:t>OneLake</a:t>
            </a:r>
            <a:r>
              <a:rPr lang="en-GB" sz="1600" b="1" dirty="0">
                <a:solidFill>
                  <a:schemeClr val="tx1"/>
                </a:solidFill>
              </a:rPr>
              <a:t> is a single, unified, logical data lake for the whole organization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841946A0-7238-55B2-AD22-F8A192C25434}"/>
              </a:ext>
            </a:extLst>
          </p:cNvPr>
          <p:cNvSpPr/>
          <p:nvPr/>
        </p:nvSpPr>
        <p:spPr>
          <a:xfrm>
            <a:off x="462587" y="2112569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885E6698-2512-1C98-B6AF-C7EC3282FC2A}"/>
              </a:ext>
            </a:extLst>
          </p:cNvPr>
          <p:cNvSpPr/>
          <p:nvPr/>
        </p:nvSpPr>
        <p:spPr>
          <a:xfrm>
            <a:off x="461660" y="2112569"/>
            <a:ext cx="818182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260CEBA4-A4BC-4D80-B166-6563DA8F837E}"/>
              </a:ext>
            </a:extLst>
          </p:cNvPr>
          <p:cNvSpPr/>
          <p:nvPr/>
        </p:nvSpPr>
        <p:spPr>
          <a:xfrm>
            <a:off x="573711" y="2806721"/>
            <a:ext cx="593940" cy="127873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4000">
                      <a:srgbClr val="FFFFFF"/>
                    </a:gs>
                    <a:gs pos="59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OneLake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4000">
                    <a:srgbClr val="FFFFFF"/>
                  </a:gs>
                  <a:gs pos="59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9B9B0F-F385-971D-291C-162ACBF1702E}"/>
              </a:ext>
            </a:extLst>
          </p:cNvPr>
          <p:cNvGrpSpPr/>
          <p:nvPr/>
        </p:nvGrpSpPr>
        <p:grpSpPr>
          <a:xfrm>
            <a:off x="1530886" y="2112569"/>
            <a:ext cx="5337053" cy="864384"/>
            <a:chOff x="730299" y="2207300"/>
            <a:chExt cx="6408971" cy="10944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AE5F86-1226-9C54-20C9-BD9F474CF3BB}"/>
                </a:ext>
              </a:extLst>
            </p:cNvPr>
            <p:cNvGrpSpPr/>
            <p:nvPr/>
          </p:nvGrpSpPr>
          <p:grpSpPr>
            <a:xfrm>
              <a:off x="730299" y="2207300"/>
              <a:ext cx="901138" cy="1094495"/>
              <a:chOff x="730299" y="2207300"/>
              <a:chExt cx="991251" cy="1094495"/>
            </a:xfrm>
          </p:grpSpPr>
          <p:sp>
            <p:nvSpPr>
              <p:cNvPr id="36" name="Rounded Rectangle 14">
                <a:extLst>
                  <a:ext uri="{FF2B5EF4-FFF2-40B4-BE49-F238E27FC236}">
                    <a16:creationId xmlns:a16="http://schemas.microsoft.com/office/drawing/2014/main" id="{AB1261B7-768D-7E70-F4D8-D6FC1001C4DE}"/>
                  </a:ext>
                </a:extLst>
              </p:cNvPr>
              <p:cNvSpPr/>
              <p:nvPr/>
            </p:nvSpPr>
            <p:spPr>
              <a:xfrm>
                <a:off x="730299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4">
                <a:extLst>
                  <a:ext uri="{FF2B5EF4-FFF2-40B4-BE49-F238E27FC236}">
                    <a16:creationId xmlns:a16="http://schemas.microsoft.com/office/drawing/2014/main" id="{F9EF2F48-EF82-CD0B-81FA-CF55C664CDFA}"/>
                  </a:ext>
                </a:extLst>
              </p:cNvPr>
              <p:cNvSpPr/>
              <p:nvPr/>
            </p:nvSpPr>
            <p:spPr>
              <a:xfrm>
                <a:off x="880765" y="2803470"/>
                <a:ext cx="688898" cy="323830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Factory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217F07-3F5C-50A8-BA99-1D0886155479}"/>
                </a:ext>
              </a:extLst>
            </p:cNvPr>
            <p:cNvGrpSpPr/>
            <p:nvPr/>
          </p:nvGrpSpPr>
          <p:grpSpPr>
            <a:xfrm>
              <a:off x="1648651" y="2207300"/>
              <a:ext cx="901138" cy="1094495"/>
              <a:chOff x="1813843" y="2207300"/>
              <a:chExt cx="991251" cy="1094495"/>
            </a:xfrm>
          </p:grpSpPr>
          <p:sp>
            <p:nvSpPr>
              <p:cNvPr id="34" name="Rounded Rectangle 15">
                <a:extLst>
                  <a:ext uri="{FF2B5EF4-FFF2-40B4-BE49-F238E27FC236}">
                    <a16:creationId xmlns:a16="http://schemas.microsoft.com/office/drawing/2014/main" id="{375EEE12-A1BE-F602-8899-F200531BAB57}"/>
                  </a:ext>
                </a:extLst>
              </p:cNvPr>
              <p:cNvSpPr/>
              <p:nvPr/>
            </p:nvSpPr>
            <p:spPr>
              <a:xfrm>
                <a:off x="1813843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15">
                <a:extLst>
                  <a:ext uri="{FF2B5EF4-FFF2-40B4-BE49-F238E27FC236}">
                    <a16:creationId xmlns:a16="http://schemas.microsoft.com/office/drawing/2014/main" id="{330FD784-3227-236D-5860-D53B9251A2ED}"/>
                  </a:ext>
                </a:extLst>
              </p:cNvPr>
              <p:cNvSpPr/>
              <p:nvPr/>
            </p:nvSpPr>
            <p:spPr>
              <a:xfrm>
                <a:off x="1872881" y="2803467"/>
                <a:ext cx="871755" cy="323830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Engineering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8884BD-5A20-648D-209A-7BE3C8DBEA52}"/>
                </a:ext>
              </a:extLst>
            </p:cNvPr>
            <p:cNvGrpSpPr/>
            <p:nvPr/>
          </p:nvGrpSpPr>
          <p:grpSpPr>
            <a:xfrm>
              <a:off x="2567003" y="2207300"/>
              <a:ext cx="901138" cy="1094495"/>
              <a:chOff x="2897387" y="2207300"/>
              <a:chExt cx="991251" cy="1094495"/>
            </a:xfrm>
          </p:grpSpPr>
          <p:sp>
            <p:nvSpPr>
              <p:cNvPr id="32" name="Rounded Rectangle 17">
                <a:extLst>
                  <a:ext uri="{FF2B5EF4-FFF2-40B4-BE49-F238E27FC236}">
                    <a16:creationId xmlns:a16="http://schemas.microsoft.com/office/drawing/2014/main" id="{4AA2AEA1-9479-413D-10F4-B51B4BABCF01}"/>
                  </a:ext>
                </a:extLst>
              </p:cNvPr>
              <p:cNvSpPr/>
              <p:nvPr/>
            </p:nvSpPr>
            <p:spPr>
              <a:xfrm>
                <a:off x="2897387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17">
                <a:extLst>
                  <a:ext uri="{FF2B5EF4-FFF2-40B4-BE49-F238E27FC236}">
                    <a16:creationId xmlns:a16="http://schemas.microsoft.com/office/drawing/2014/main" id="{F6A28AEC-1274-74AA-6121-2D945A63142F}"/>
                  </a:ext>
                </a:extLst>
              </p:cNvPr>
              <p:cNvSpPr/>
              <p:nvPr/>
            </p:nvSpPr>
            <p:spPr>
              <a:xfrm>
                <a:off x="2975560" y="2722513"/>
                <a:ext cx="833482" cy="485744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Science</a:t>
                </a:r>
              </a:p>
            </p:txBody>
          </p:sp>
        </p:grpSp>
        <p:pic>
          <p:nvPicPr>
            <p:cNvPr id="12" name="Graphic 226">
              <a:extLst>
                <a:ext uri="{FF2B5EF4-FFF2-40B4-BE49-F238E27FC236}">
                  <a16:creationId xmlns:a16="http://schemas.microsoft.com/office/drawing/2014/main" id="{332CC9F1-49CD-581E-5FD5-AA5124A6A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2453" r="-2453"/>
            <a:stretch/>
          </p:blipFill>
          <p:spPr>
            <a:xfrm>
              <a:off x="1008036" y="2359685"/>
              <a:ext cx="345665" cy="329502"/>
            </a:xfrm>
            <a:prstGeom prst="rect">
              <a:avLst/>
            </a:prstGeom>
          </p:spPr>
        </p:pic>
        <p:pic>
          <p:nvPicPr>
            <p:cNvPr id="13" name="Graphic 227">
              <a:extLst>
                <a:ext uri="{FF2B5EF4-FFF2-40B4-BE49-F238E27FC236}">
                  <a16:creationId xmlns:a16="http://schemas.microsoft.com/office/drawing/2014/main" id="{A355E35E-DC4D-8B68-0CDD-F0B68721A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-2453" r="-2453"/>
            <a:stretch/>
          </p:blipFill>
          <p:spPr>
            <a:xfrm>
              <a:off x="1926388" y="2359686"/>
              <a:ext cx="345664" cy="329500"/>
            </a:xfrm>
            <a:prstGeom prst="rect">
              <a:avLst/>
            </a:prstGeom>
          </p:spPr>
        </p:pic>
        <p:pic>
          <p:nvPicPr>
            <p:cNvPr id="14" name="Graphic 228">
              <a:extLst>
                <a:ext uri="{FF2B5EF4-FFF2-40B4-BE49-F238E27FC236}">
                  <a16:creationId xmlns:a16="http://schemas.microsoft.com/office/drawing/2014/main" id="{49227D93-FABE-572B-8F77-D9DF0CE20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2453" r="-2453"/>
            <a:stretch/>
          </p:blipFill>
          <p:spPr>
            <a:xfrm>
              <a:off x="2844740" y="2359685"/>
              <a:ext cx="345665" cy="32950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284F7B-CB8B-159B-9C1F-60AD12C099B0}"/>
                </a:ext>
              </a:extLst>
            </p:cNvPr>
            <p:cNvGrpSpPr/>
            <p:nvPr/>
          </p:nvGrpSpPr>
          <p:grpSpPr>
            <a:xfrm>
              <a:off x="3485355" y="2207301"/>
              <a:ext cx="901138" cy="1094495"/>
              <a:chOff x="3980931" y="2207301"/>
              <a:chExt cx="991251" cy="1094495"/>
            </a:xfrm>
          </p:grpSpPr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6B517A94-7F40-8DD0-E4E3-2AF1556C5640}"/>
                  </a:ext>
                </a:extLst>
              </p:cNvPr>
              <p:cNvSpPr/>
              <p:nvPr/>
            </p:nvSpPr>
            <p:spPr>
              <a:xfrm>
                <a:off x="3980931" y="2207301"/>
                <a:ext cx="991251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31" name="Rounded Rectangle 244">
                <a:extLst>
                  <a:ext uri="{FF2B5EF4-FFF2-40B4-BE49-F238E27FC236}">
                    <a16:creationId xmlns:a16="http://schemas.microsoft.com/office/drawing/2014/main" id="{802C966D-92EE-F265-61E7-E5D87B78D4A0}"/>
                  </a:ext>
                </a:extLst>
              </p:cNvPr>
              <p:cNvSpPr/>
              <p:nvPr/>
            </p:nvSpPr>
            <p:spPr>
              <a:xfrm>
                <a:off x="4059104" y="2803468"/>
                <a:ext cx="833483" cy="323830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Data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Warehousing</a:t>
                </a:r>
              </a:p>
            </p:txBody>
          </p:sp>
        </p:grpSp>
        <p:pic>
          <p:nvPicPr>
            <p:cNvPr id="16" name="Graphic 230">
              <a:extLst>
                <a:ext uri="{FF2B5EF4-FFF2-40B4-BE49-F238E27FC236}">
                  <a16:creationId xmlns:a16="http://schemas.microsoft.com/office/drawing/2014/main" id="{E36A05DB-0651-F032-04CB-EBF838AD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-2453" r="-2453"/>
            <a:stretch/>
          </p:blipFill>
          <p:spPr>
            <a:xfrm>
              <a:off x="3753230" y="2350285"/>
              <a:ext cx="365388" cy="34830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C2D811-4C35-F271-AC26-FA1A3142892D}"/>
                </a:ext>
              </a:extLst>
            </p:cNvPr>
            <p:cNvGrpSpPr/>
            <p:nvPr/>
          </p:nvGrpSpPr>
          <p:grpSpPr>
            <a:xfrm>
              <a:off x="4403707" y="2207300"/>
              <a:ext cx="901138" cy="1094495"/>
              <a:chOff x="5064475" y="2207300"/>
              <a:chExt cx="991251" cy="1094495"/>
            </a:xfrm>
          </p:grpSpPr>
          <p:sp>
            <p:nvSpPr>
              <p:cNvPr id="28" name="Rounded Rectangle 18">
                <a:extLst>
                  <a:ext uri="{FF2B5EF4-FFF2-40B4-BE49-F238E27FC236}">
                    <a16:creationId xmlns:a16="http://schemas.microsoft.com/office/drawing/2014/main" id="{2C1D0C5A-0A85-0AC2-B601-0563DA313A36}"/>
                  </a:ext>
                </a:extLst>
              </p:cNvPr>
              <p:cNvSpPr/>
              <p:nvPr/>
            </p:nvSpPr>
            <p:spPr>
              <a:xfrm>
                <a:off x="5064475" y="2207300"/>
                <a:ext cx="991251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29" name="Rounded Rectangle 18">
                <a:extLst>
                  <a:ext uri="{FF2B5EF4-FFF2-40B4-BE49-F238E27FC236}">
                    <a16:creationId xmlns:a16="http://schemas.microsoft.com/office/drawing/2014/main" id="{BD30900F-5D7F-610C-1883-10863220DAFB}"/>
                  </a:ext>
                </a:extLst>
              </p:cNvPr>
              <p:cNvSpPr/>
              <p:nvPr/>
            </p:nvSpPr>
            <p:spPr>
              <a:xfrm>
                <a:off x="5067370" y="2803467"/>
                <a:ext cx="984039" cy="323830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Synapse Real </a:t>
                </a:r>
                <a:b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Time Analytics</a:t>
                </a:r>
              </a:p>
            </p:txBody>
          </p:sp>
        </p:grpSp>
        <p:pic>
          <p:nvPicPr>
            <p:cNvPr id="19" name="Graphic 232">
              <a:extLst>
                <a:ext uri="{FF2B5EF4-FFF2-40B4-BE49-F238E27FC236}">
                  <a16:creationId xmlns:a16="http://schemas.microsoft.com/office/drawing/2014/main" id="{6945F62E-7173-8015-923E-8ABFDC90E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-2453" r="-2453"/>
            <a:stretch/>
          </p:blipFill>
          <p:spPr>
            <a:xfrm>
              <a:off x="4673509" y="2352121"/>
              <a:ext cx="361534" cy="344629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053F22-767C-E730-6E2A-1BFFB36F1598}"/>
                </a:ext>
              </a:extLst>
            </p:cNvPr>
            <p:cNvGrpSpPr/>
            <p:nvPr/>
          </p:nvGrpSpPr>
          <p:grpSpPr>
            <a:xfrm>
              <a:off x="5322059" y="2207300"/>
              <a:ext cx="900000" cy="1094495"/>
              <a:chOff x="6148019" y="2207300"/>
              <a:chExt cx="989999" cy="1094495"/>
            </a:xfrm>
          </p:grpSpPr>
          <p:sp>
            <p:nvSpPr>
              <p:cNvPr id="26" name="Rounded Rectangle 19">
                <a:extLst>
                  <a:ext uri="{FF2B5EF4-FFF2-40B4-BE49-F238E27FC236}">
                    <a16:creationId xmlns:a16="http://schemas.microsoft.com/office/drawing/2014/main" id="{4E8D9C14-100F-5AAC-0C3A-B2FA13F8E5D0}"/>
                  </a:ext>
                </a:extLst>
              </p:cNvPr>
              <p:cNvSpPr/>
              <p:nvPr/>
            </p:nvSpPr>
            <p:spPr>
              <a:xfrm>
                <a:off x="6148019" y="2207300"/>
                <a:ext cx="989999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19">
                <a:extLst>
                  <a:ext uri="{FF2B5EF4-FFF2-40B4-BE49-F238E27FC236}">
                    <a16:creationId xmlns:a16="http://schemas.microsoft.com/office/drawing/2014/main" id="{BCFCB9F8-9926-E732-D6DA-E26EB504A370}"/>
                  </a:ext>
                </a:extLst>
              </p:cNvPr>
              <p:cNvSpPr/>
              <p:nvPr/>
            </p:nvSpPr>
            <p:spPr>
              <a:xfrm>
                <a:off x="6283602" y="2884431"/>
                <a:ext cx="718667" cy="16191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Power BI</a:t>
                </a:r>
              </a:p>
            </p:txBody>
          </p:sp>
        </p:grpSp>
        <p:pic>
          <p:nvPicPr>
            <p:cNvPr id="21" name="Graphic 234">
              <a:extLst>
                <a:ext uri="{FF2B5EF4-FFF2-40B4-BE49-F238E27FC236}">
                  <a16:creationId xmlns:a16="http://schemas.microsoft.com/office/drawing/2014/main" id="{1A627238-F09F-C0BA-D077-19052ABA7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-2453" r="-2453"/>
            <a:stretch/>
          </p:blipFill>
          <p:spPr>
            <a:xfrm>
              <a:off x="5599227" y="2359685"/>
              <a:ext cx="345665" cy="32950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9C1303-9819-B6B0-E7BA-6510240D8A68}"/>
                </a:ext>
              </a:extLst>
            </p:cNvPr>
            <p:cNvGrpSpPr/>
            <p:nvPr/>
          </p:nvGrpSpPr>
          <p:grpSpPr>
            <a:xfrm>
              <a:off x="6239270" y="2207300"/>
              <a:ext cx="900000" cy="1094495"/>
              <a:chOff x="7231563" y="2207300"/>
              <a:chExt cx="990000" cy="1094495"/>
            </a:xfrm>
          </p:grpSpPr>
          <p:sp>
            <p:nvSpPr>
              <p:cNvPr id="24" name="Rounded Rectangle 19">
                <a:extLst>
                  <a:ext uri="{FF2B5EF4-FFF2-40B4-BE49-F238E27FC236}">
                    <a16:creationId xmlns:a16="http://schemas.microsoft.com/office/drawing/2014/main" id="{BA48E8AD-9C20-F59F-98B9-A3CA89CF8D77}"/>
                  </a:ext>
                </a:extLst>
              </p:cNvPr>
              <p:cNvSpPr/>
              <p:nvPr/>
            </p:nvSpPr>
            <p:spPr>
              <a:xfrm>
                <a:off x="7231563" y="2207300"/>
                <a:ext cx="990000" cy="1094495"/>
              </a:xfrm>
              <a:prstGeom prst="roundRect">
                <a:avLst>
                  <a:gd name="adj" fmla="val 6586"/>
                </a:avLst>
              </a:prstGeom>
              <a:noFill/>
              <a:ln>
                <a:solidFill>
                  <a:schemeClr val="tx2"/>
                </a:solidFill>
              </a:ln>
              <a:effectLst>
                <a:outerShdw blurRad="63500" dist="38100" dir="2700000" algn="tl" rotWithShape="0">
                  <a:prstClr val="black">
                    <a:alpha val="41000"/>
                  </a:prstClr>
                </a:outerShdw>
              </a:effectLst>
            </p:spPr>
            <p:txBody>
              <a:bodyPr rot="0" spcFirstLastPara="0" vert="horz" wrap="none" lIns="182880" tIns="146304" rIns="18360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 19">
                <a:extLst>
                  <a:ext uri="{FF2B5EF4-FFF2-40B4-BE49-F238E27FC236}">
                    <a16:creationId xmlns:a16="http://schemas.microsoft.com/office/drawing/2014/main" id="{06ADF1EF-646B-79F1-A7A0-10A8B37B0AFF}"/>
                  </a:ext>
                </a:extLst>
              </p:cNvPr>
              <p:cNvSpPr/>
              <p:nvPr/>
            </p:nvSpPr>
            <p:spPr>
              <a:xfrm>
                <a:off x="7280506" y="2803475"/>
                <a:ext cx="892113" cy="323830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Data</a:t>
                </a:r>
                <a:b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Activator</a:t>
                </a:r>
              </a:p>
            </p:txBody>
          </p:sp>
        </p:grpSp>
        <p:pic>
          <p:nvPicPr>
            <p:cNvPr id="23" name="Graphic 236">
              <a:extLst>
                <a:ext uri="{FF2B5EF4-FFF2-40B4-BE49-F238E27FC236}">
                  <a16:creationId xmlns:a16="http://schemas.microsoft.com/office/drawing/2014/main" id="{26F213BA-FBEA-9BC8-6303-1330C322F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9530" y="2442185"/>
              <a:ext cx="259480" cy="260494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90FF294-C2B9-97C9-0B71-AB24937B5F9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77" y="2274019"/>
            <a:ext cx="563149" cy="40027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2ACA9A6-5107-DCCF-F576-1B61B8FC93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6213" y="1979428"/>
            <a:ext cx="3946496" cy="25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2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D1351C14-C9A2-353A-E1CF-E07620AEB62E}"/>
              </a:ext>
            </a:extLst>
          </p:cNvPr>
          <p:cNvSpPr/>
          <p:nvPr/>
        </p:nvSpPr>
        <p:spPr>
          <a:xfrm>
            <a:off x="457200" y="2094167"/>
            <a:ext cx="819216" cy="1094495"/>
          </a:xfrm>
          <a:prstGeom prst="roundRect">
            <a:avLst>
              <a:gd name="adj" fmla="val 6586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152B8-25B1-0A59-D299-FBE8AC6A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Factory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989B56B9-2BEB-9C2F-BB6F-BA1E1BF6F9BE}"/>
              </a:ext>
            </a:extLst>
          </p:cNvPr>
          <p:cNvSpPr/>
          <p:nvPr/>
        </p:nvSpPr>
        <p:spPr>
          <a:xfrm>
            <a:off x="581552" y="2724377"/>
            <a:ext cx="569337" cy="255746"/>
          </a:xfrm>
          <a:prstGeom prst="roundRect">
            <a:avLst>
              <a:gd name="adj" fmla="val 6586"/>
            </a:avLst>
          </a:prstGeom>
          <a:noFill/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Factory</a:t>
            </a:r>
          </a:p>
        </p:txBody>
      </p:sp>
      <p:pic>
        <p:nvPicPr>
          <p:cNvPr id="4" name="Graphic 226">
            <a:extLst>
              <a:ext uri="{FF2B5EF4-FFF2-40B4-BE49-F238E27FC236}">
                <a16:creationId xmlns:a16="http://schemas.microsoft.com/office/drawing/2014/main" id="{A9B01E4E-3326-2640-0E6A-1EA815556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453" r="-2453"/>
          <a:stretch/>
        </p:blipFill>
        <p:spPr>
          <a:xfrm>
            <a:off x="709688" y="2246552"/>
            <a:ext cx="314241" cy="329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CBC076-5DA2-E9BC-420D-8E9E6DDDF7C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289" y="2094167"/>
            <a:ext cx="1777102" cy="81746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FC60257-12AE-F694-23B9-8233AEB97D6E}"/>
              </a:ext>
            </a:extLst>
          </p:cNvPr>
          <p:cNvSpPr txBox="1"/>
          <p:nvPr/>
        </p:nvSpPr>
        <p:spPr>
          <a:xfrm>
            <a:off x="1400769" y="2828161"/>
            <a:ext cx="5964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Factory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Your Gateway to Advanced Data Integration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Ingest, Prepare, Transform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Seamlessly handle data from diverse sources (databases, data warehouses, Lakehouse, real-time data, and more)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Accessible for All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Designed for both citizen and professional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Lightning-Fast Data Movement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Utilize Fast Copy within Data Factory for rapid data transfer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Fueling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Analytics</a:t>
            </a: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Easily bring data to your Microsoft Fabric Lakehouse and Data Warehouse for powerful analytics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523B49-9074-6524-B740-9429B2CD1708}"/>
              </a:ext>
            </a:extLst>
          </p:cNvPr>
          <p:cNvSpPr/>
          <p:nvPr/>
        </p:nvSpPr>
        <p:spPr>
          <a:xfrm>
            <a:off x="462170" y="966089"/>
            <a:ext cx="11274552" cy="1005324"/>
          </a:xfrm>
          <a:prstGeom prst="rect">
            <a:avLst/>
          </a:prstGeom>
          <a:solidFill>
            <a:srgbClr val="9C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400"/>
              </a:spcAft>
            </a:pPr>
            <a:r>
              <a:rPr lang="en-GB" sz="1600" b="1" dirty="0">
                <a:solidFill>
                  <a:schemeClr val="tx1"/>
                </a:solidFill>
              </a:rPr>
              <a:t>Data Factory in Microsoft Fabric offers a modern data integration experience, enabling both citizen and professional developers to efficiently ingest, prepare, and transform data from various sources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9CBBC5-CEA8-5BCC-284D-57A6B7152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729" y="4109040"/>
            <a:ext cx="3727952" cy="14421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C39D073-2561-BB09-F314-348B793F6E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703"/>
          <a:stretch/>
        </p:blipFill>
        <p:spPr>
          <a:xfrm>
            <a:off x="8196729" y="2720962"/>
            <a:ext cx="2902224" cy="10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 bkgrnd master">
  <a:themeElements>
    <a:clrScheme name="Custom 1">
      <a:dk1>
        <a:sysClr val="windowText" lastClr="000000"/>
      </a:dk1>
      <a:lt1>
        <a:sysClr val="window" lastClr="FFFFFF"/>
      </a:lt1>
      <a:dk2>
        <a:srgbClr val="004C4C"/>
      </a:dk2>
      <a:lt2>
        <a:srgbClr val="FFFFFF"/>
      </a:lt2>
      <a:accent1>
        <a:srgbClr val="009999"/>
      </a:accent1>
      <a:accent2>
        <a:srgbClr val="6F7878"/>
      </a:accent2>
      <a:accent3>
        <a:srgbClr val="979D9D"/>
      </a:accent3>
      <a:accent4>
        <a:srgbClr val="009AD7"/>
      </a:accent4>
      <a:accent5>
        <a:srgbClr val="FF540A"/>
      </a:accent5>
      <a:accent6>
        <a:srgbClr val="FEC10D"/>
      </a:accent6>
      <a:hlink>
        <a:srgbClr val="0052D6"/>
      </a:hlink>
      <a:folHlink>
        <a:srgbClr val="0045B5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ap="flat" cmpd="sng">
          <a:solidFill>
            <a:srgbClr val="6F7878"/>
          </a:solidFill>
          <a:prstDash val="solid"/>
          <a:round/>
          <a:headEnd type="none" w="lg" len="med"/>
          <a:tailEnd type="none" w="lg" len="med"/>
        </a:ln>
      </a:spPr>
      <a:bodyPr/>
      <a:lstStyle/>
    </a:lnDef>
    <a:txDef>
      <a:spPr>
        <a:noFill/>
      </a:spPr>
      <a:bodyPr wrap="none" lIns="0" rIns="0" rtlCol="0">
        <a:spAutoFit/>
      </a:bodyPr>
      <a:lstStyle>
        <a:defPPr algn="l">
          <a:spcBef>
            <a:spcPts val="600"/>
          </a:spcBef>
          <a:defRPr dirty="0" smtClean="0"/>
        </a:defPPr>
      </a:lstStyle>
    </a:txDef>
  </a:objectDefaults>
  <a:extraClrSchemeLst/>
  <a:custClrLst>
    <a:custClr name="GBlue">
      <a:srgbClr val="002856"/>
    </a:custClr>
    <a:custClr name="Sky">
      <a:srgbClr val="009AD7"/>
    </a:custClr>
    <a:custClr name="Surf">
      <a:srgbClr val="06C4B0"/>
    </a:custClr>
    <a:custClr name="Tangerine">
      <a:srgbClr val="FF540A"/>
    </a:custClr>
    <a:custClr name="Lemon">
      <a:srgbClr val="FEC10D"/>
    </a:custClr>
    <a:custClr name="Rose">
      <a:srgbClr val="E81159"/>
    </a:custClr>
    <a:custClr name="White">
      <a:srgbClr val="FFFFFF"/>
    </a:custClr>
    <a:custClr name="Steel">
      <a:srgbClr val="6F7878"/>
    </a:custClr>
    <a:custClr name="Black">
      <a:srgbClr val="000000"/>
    </a:custClr>
    <a:custClr name="Error Red">
      <a:srgbClr val="DE0A01"/>
    </a:custClr>
    <a:custClr name="GBlue Tint1">
      <a:srgbClr val="6A80A3"/>
    </a:custClr>
    <a:custClr name="Sky Tint1">
      <a:srgbClr val="49C5F4"/>
    </a:custClr>
    <a:custClr name="Surf Tint1">
      <a:srgbClr val="4EDCCA"/>
    </a:custClr>
    <a:custClr name="Tangerine Tint1">
      <a:srgbClr val="FF986C"/>
    </a:custClr>
    <a:custClr name="Lemon Tint1">
      <a:srgbClr val="FEDA6E"/>
    </a:custClr>
    <a:custClr name="Rose Tint1">
      <a:srgbClr val="F4729D"/>
    </a:custClr>
    <a:custClr name="White">
      <a:srgbClr val="FFFFFF"/>
    </a:custClr>
    <a:custClr name="Steel Tint1">
      <a:srgbClr val="979D9D"/>
    </a:custClr>
    <a:custClr name="White">
      <a:srgbClr val="FFFFFF"/>
    </a:custClr>
    <a:custClr name="Warning Yellow">
      <a:srgbClr val="F5AB23"/>
    </a:custClr>
    <a:custClr name="GBlue Tint2">
      <a:srgbClr val="A1B3CA"/>
    </a:custClr>
    <a:custClr name="Sky Tint2">
      <a:srgbClr val="91DCF8"/>
    </a:custClr>
    <a:custClr name="Surf Tint2">
      <a:srgbClr val="95EADF"/>
    </a:custClr>
    <a:custClr name="Tangerine Tint2">
      <a:srgbClr val="FBC9A6"/>
    </a:custClr>
    <a:custClr name="Lemon Tint2">
      <a:srgbClr val="FFEDB3"/>
    </a:custClr>
    <a:custClr name="Rose Tint2">
      <a:srgbClr val="F9C1D2"/>
    </a:custClr>
    <a:custClr name="White">
      <a:srgbClr val="FFFFFF"/>
    </a:custClr>
    <a:custClr name="Steel Tint2">
      <a:srgbClr val="BDBDBD"/>
    </a:custClr>
    <a:custClr name="White">
      <a:srgbClr val="FFFFFF"/>
    </a:custClr>
    <a:custClr name="Success Green">
      <a:srgbClr val="00A76D"/>
    </a:custClr>
    <a:custClr name="GBlue Tint3">
      <a:srgbClr val="D0DEEA"/>
    </a:custClr>
    <a:custClr name="Sky Dark1">
      <a:srgbClr val="0073A1"/>
    </a:custClr>
    <a:custClr name="Surf Dark1">
      <a:srgbClr val="048D7F"/>
    </a:custClr>
    <a:custClr name="Tangerine Dark1">
      <a:srgbClr val="BF3F07"/>
    </a:custClr>
    <a:custClr name="Lemon Dark1">
      <a:srgbClr val="BE910A"/>
    </a:custClr>
    <a:custClr name="Rose Dark1">
      <a:srgbClr val="AE0D43"/>
    </a:custClr>
    <a:custClr name="White">
      <a:srgbClr val="FFFFFF"/>
    </a:custClr>
    <a:custClr name="Steel Tint3">
      <a:srgbClr val="D3D3D3"/>
    </a:custClr>
    <a:custClr name="White">
      <a:srgbClr val="FFFFFF"/>
    </a:custClr>
    <a:custClr name="Background Gray">
      <a:srgbClr val="F4F4F4"/>
    </a:custClr>
    <a:custClr name="GBlue Dark1">
      <a:srgbClr val="355578"/>
    </a:custClr>
    <a:custClr name="Sky Dark2">
      <a:srgbClr val="004D6B"/>
    </a:custClr>
    <a:custClr name="Surf Dark2">
      <a:srgbClr val="036258"/>
    </a:custClr>
    <a:custClr name="Tangerine Dark2">
      <a:srgbClr val="7F2A05"/>
    </a:custClr>
    <a:custClr name="Lemon Dark2">
      <a:srgbClr val="7F6006"/>
    </a:custClr>
    <a:custClr name="Rose Dark2">
      <a:srgbClr val="74082C"/>
    </a:custClr>
    <a:custClr name="White">
      <a:srgbClr val="FFFFFF"/>
    </a:custClr>
    <a:custClr name="Steel Dark">
      <a:srgbClr val="535A5A"/>
    </a:custClr>
    <a:custClr name="White">
      <a:srgbClr val="FFFFFF"/>
    </a:custClr>
    <a:custClr name="Link Blue">
      <a:srgbClr val="0052D6"/>
    </a:custClr>
  </a:custClrLst>
  <a:extLst>
    <a:ext uri="{05A4C25C-085E-4340-85A3-A5531E510DB2}">
      <thm15:themeFamily xmlns:thm15="http://schemas.microsoft.com/office/thememl/2012/main" name="2021_Gartner_Corporate_PPT_Template_16x9-005.potx" id="{DDC5848D-2351-4872-BE9E-71EFA6F70FCA}" vid="{FEF5E424-8FD0-4E1D-80B2-EEF7D0484FC5}"/>
    </a:ext>
  </a:extLst>
</a:theme>
</file>

<file path=ppt/theme/theme2.xml><?xml version="1.0" encoding="utf-8"?>
<a:theme xmlns:a="http://schemas.openxmlformats.org/drawingml/2006/main" name="Blue bkgrnd master">
  <a:themeElements>
    <a:clrScheme name="2020 Gartner Theme-003">
      <a:dk1>
        <a:sysClr val="windowText" lastClr="000000"/>
      </a:dk1>
      <a:lt1>
        <a:sysClr val="window" lastClr="FFFFFF"/>
      </a:lt1>
      <a:dk2>
        <a:srgbClr val="002856"/>
      </a:dk2>
      <a:lt2>
        <a:srgbClr val="FFFFFF"/>
      </a:lt2>
      <a:accent1>
        <a:srgbClr val="002856"/>
      </a:accent1>
      <a:accent2>
        <a:srgbClr val="6F7878"/>
      </a:accent2>
      <a:accent3>
        <a:srgbClr val="979D9D"/>
      </a:accent3>
      <a:accent4>
        <a:srgbClr val="009AD7"/>
      </a:accent4>
      <a:accent5>
        <a:srgbClr val="FF540A"/>
      </a:accent5>
      <a:accent6>
        <a:srgbClr val="FEC10D"/>
      </a:accent6>
      <a:hlink>
        <a:srgbClr val="0052D6"/>
      </a:hlink>
      <a:folHlink>
        <a:srgbClr val="0045B5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GBlue">
      <a:srgbClr val="002856"/>
    </a:custClr>
    <a:custClr name="Sky">
      <a:srgbClr val="009AD7"/>
    </a:custClr>
    <a:custClr name="Surf">
      <a:srgbClr val="06C4B0"/>
    </a:custClr>
    <a:custClr name="Tangerine">
      <a:srgbClr val="FF540A"/>
    </a:custClr>
    <a:custClr name="Lemon">
      <a:srgbClr val="FEC10D"/>
    </a:custClr>
    <a:custClr name="Rose">
      <a:srgbClr val="E81159"/>
    </a:custClr>
    <a:custClr name="White">
      <a:srgbClr val="FFFFFF"/>
    </a:custClr>
    <a:custClr name="Steel">
      <a:srgbClr val="6F7878"/>
    </a:custClr>
    <a:custClr name="Black">
      <a:srgbClr val="000000"/>
    </a:custClr>
    <a:custClr name="Error Red">
      <a:srgbClr val="DE0A01"/>
    </a:custClr>
    <a:custClr name="GBlue Tint1">
      <a:srgbClr val="6A80A3"/>
    </a:custClr>
    <a:custClr name="Sky Tint1">
      <a:srgbClr val="49C5F4"/>
    </a:custClr>
    <a:custClr name="Surf Tint1">
      <a:srgbClr val="4EDCCA"/>
    </a:custClr>
    <a:custClr name="Tangerine Tint1">
      <a:srgbClr val="FF986C"/>
    </a:custClr>
    <a:custClr name="Lemon Tint1">
      <a:srgbClr val="FEDA6E"/>
    </a:custClr>
    <a:custClr name="Rose Tint1">
      <a:srgbClr val="F4729D"/>
    </a:custClr>
    <a:custClr name="White">
      <a:srgbClr val="FFFFFF"/>
    </a:custClr>
    <a:custClr name="Steel Tint1">
      <a:srgbClr val="979D9D"/>
    </a:custClr>
    <a:custClr name="White">
      <a:srgbClr val="FFFFFF"/>
    </a:custClr>
    <a:custClr name="Warning Yellow">
      <a:srgbClr val="F5AB23"/>
    </a:custClr>
    <a:custClr name="GBlue Tint2">
      <a:srgbClr val="A1B3CA"/>
    </a:custClr>
    <a:custClr name="Sky Tint2">
      <a:srgbClr val="91DCF8"/>
    </a:custClr>
    <a:custClr name="Surf Tint2">
      <a:srgbClr val="95EADF"/>
    </a:custClr>
    <a:custClr name="Tangerine Tint2">
      <a:srgbClr val="FBC9A6"/>
    </a:custClr>
    <a:custClr name="Lemon Tint2">
      <a:srgbClr val="FFEDB3"/>
    </a:custClr>
    <a:custClr name="Rose Tint2">
      <a:srgbClr val="F9C1D2"/>
    </a:custClr>
    <a:custClr name="White">
      <a:srgbClr val="FFFFFF"/>
    </a:custClr>
    <a:custClr name="Steel Tint2">
      <a:srgbClr val="BDBDBD"/>
    </a:custClr>
    <a:custClr name="White">
      <a:srgbClr val="FFFFFF"/>
    </a:custClr>
    <a:custClr name="Success Green">
      <a:srgbClr val="00A76D"/>
    </a:custClr>
    <a:custClr name="GBlue Tint3">
      <a:srgbClr val="D0DEEA"/>
    </a:custClr>
    <a:custClr name="Sky Dark1">
      <a:srgbClr val="0073A1"/>
    </a:custClr>
    <a:custClr name="Surf Dark1">
      <a:srgbClr val="048D7F"/>
    </a:custClr>
    <a:custClr name="Tangerine Dark1">
      <a:srgbClr val="BF3F07"/>
    </a:custClr>
    <a:custClr name="Lemon Dark1">
      <a:srgbClr val="BE910A"/>
    </a:custClr>
    <a:custClr name="Rose Dark1">
      <a:srgbClr val="AE0D43"/>
    </a:custClr>
    <a:custClr name="White">
      <a:srgbClr val="FFFFFF"/>
    </a:custClr>
    <a:custClr name="Steel Tint3">
      <a:srgbClr val="D3D3D3"/>
    </a:custClr>
    <a:custClr name="White">
      <a:srgbClr val="FFFFFF"/>
    </a:custClr>
    <a:custClr name="Background Gray">
      <a:srgbClr val="F4F4F4"/>
    </a:custClr>
    <a:custClr name="GBlue Dark1">
      <a:srgbClr val="355578"/>
    </a:custClr>
    <a:custClr name="Sky Dark2">
      <a:srgbClr val="004D6B"/>
    </a:custClr>
    <a:custClr name="Surf Dark2">
      <a:srgbClr val="036258"/>
    </a:custClr>
    <a:custClr name="Tangerine Dark2">
      <a:srgbClr val="7F2A05"/>
    </a:custClr>
    <a:custClr name="Lemon Dark2">
      <a:srgbClr val="7F6006"/>
    </a:custClr>
    <a:custClr name="Rose Dark2">
      <a:srgbClr val="74082C"/>
    </a:custClr>
    <a:custClr name="White">
      <a:srgbClr val="FFFFFF"/>
    </a:custClr>
    <a:custClr name="Steel Dark">
      <a:srgbClr val="535A5A"/>
    </a:custClr>
    <a:custClr name="White">
      <a:srgbClr val="FFFFFF"/>
    </a:custClr>
    <a:custClr name="Link Blue">
      <a:srgbClr val="0052D6"/>
    </a:custClr>
  </a:custClrLst>
  <a:extLst>
    <a:ext uri="{05A4C25C-085E-4340-85A3-A5531E510DB2}">
      <thm15:themeFamily xmlns:thm15="http://schemas.microsoft.com/office/thememl/2012/main" name="2021_Gartner_Corporate_PPT_Template_16x9-005.potx" id="{DDC5848D-2351-4872-BE9E-71EFA6F70FCA}" vid="{BD18B8B9-D372-4514-8E21-5034DE6CE1D8}"/>
    </a:ext>
  </a:extLst>
</a:theme>
</file>

<file path=ppt/theme/theme3.xml><?xml version="1.0" encoding="utf-8"?>
<a:theme xmlns:a="http://schemas.openxmlformats.org/drawingml/2006/main" name="Office Theme">
  <a:themeElements>
    <a:clrScheme name="2020 Gartner Theme-001">
      <a:dk1>
        <a:sysClr val="windowText" lastClr="000000"/>
      </a:dk1>
      <a:lt1>
        <a:sysClr val="window" lastClr="FFFFFF"/>
      </a:lt1>
      <a:dk2>
        <a:srgbClr val="002856"/>
      </a:dk2>
      <a:lt2>
        <a:srgbClr val="FFFFFF"/>
      </a:lt2>
      <a:accent1>
        <a:srgbClr val="002856"/>
      </a:accent1>
      <a:accent2>
        <a:srgbClr val="6F7878"/>
      </a:accent2>
      <a:accent3>
        <a:srgbClr val="979D9D"/>
      </a:accent3>
      <a:accent4>
        <a:srgbClr val="009AD7"/>
      </a:accent4>
      <a:accent5>
        <a:srgbClr val="FF540A"/>
      </a:accent5>
      <a:accent6>
        <a:srgbClr val="FEC10D"/>
      </a:accent6>
      <a:hlink>
        <a:srgbClr val="0052D7"/>
      </a:hlink>
      <a:folHlink>
        <a:srgbClr val="0045B5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2020 Gartner Theme-001">
      <a:dk1>
        <a:sysClr val="windowText" lastClr="000000"/>
      </a:dk1>
      <a:lt1>
        <a:sysClr val="window" lastClr="FFFFFF"/>
      </a:lt1>
      <a:dk2>
        <a:srgbClr val="002856"/>
      </a:dk2>
      <a:lt2>
        <a:srgbClr val="FFFFFF"/>
      </a:lt2>
      <a:accent1>
        <a:srgbClr val="002856"/>
      </a:accent1>
      <a:accent2>
        <a:srgbClr val="6F7878"/>
      </a:accent2>
      <a:accent3>
        <a:srgbClr val="979D9D"/>
      </a:accent3>
      <a:accent4>
        <a:srgbClr val="009AD7"/>
      </a:accent4>
      <a:accent5>
        <a:srgbClr val="FF540A"/>
      </a:accent5>
      <a:accent6>
        <a:srgbClr val="FEC10D"/>
      </a:accent6>
      <a:hlink>
        <a:srgbClr val="0052D7"/>
      </a:hlink>
      <a:folHlink>
        <a:srgbClr val="0045B5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1352</Words>
  <Application>Microsoft Office PowerPoint</Application>
  <PresentationFormat>Widescreen</PresentationFormat>
  <Paragraphs>243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Segoe UI</vt:lpstr>
      <vt:lpstr>Segoe UI Semibold</vt:lpstr>
      <vt:lpstr>Wingdings</vt:lpstr>
      <vt:lpstr>White bkgrnd master</vt:lpstr>
      <vt:lpstr>Blue bkgrnd master</vt:lpstr>
      <vt:lpstr>Empowering Enterprises with Microsoft Fabric   The Ultimate Analytics Solution for Onelake &amp; Lakehouse</vt:lpstr>
      <vt:lpstr>Nagaraj Sengodan  </vt:lpstr>
      <vt:lpstr>Introduction</vt:lpstr>
      <vt:lpstr>Complexity of Enterprise Data Platform</vt:lpstr>
      <vt:lpstr>Architecture Complexities</vt:lpstr>
      <vt:lpstr>Unified Analytics</vt:lpstr>
      <vt:lpstr>MS FABRIC</vt:lpstr>
      <vt:lpstr>OneLake</vt:lpstr>
      <vt:lpstr>Data Factory</vt:lpstr>
      <vt:lpstr>Data Engineering</vt:lpstr>
      <vt:lpstr>Data Science</vt:lpstr>
      <vt:lpstr>Data Warehouse</vt:lpstr>
      <vt:lpstr>Real Time Analytics</vt:lpstr>
      <vt:lpstr>Power BI</vt:lpstr>
      <vt:lpstr>And more</vt:lpstr>
      <vt:lpstr>Q &amp; A</vt:lpstr>
      <vt:lpstr>Appendix</vt:lpstr>
      <vt:lpstr>Data Activator</vt:lpstr>
      <vt:lpstr>Data Mesh</vt:lpstr>
      <vt:lpstr>Architecture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2023-02-06T17:03:38Z</dcterms:created>
  <dcterms:modified xsi:type="dcterms:W3CDTF">2023-09-17T23:19:35Z</dcterms:modified>
</cp:coreProperties>
</file>